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 id="259" r:id="rId4"/>
    <p:sldId id="260" r:id="rId5"/>
    <p:sldId id="261" r:id="rId6"/>
    <p:sldId id="262" r:id="rId7"/>
    <p:sldId id="264" r:id="rId8"/>
    <p:sldId id="265" r:id="rId9"/>
    <p:sldId id="266" r:id="rId10"/>
    <p:sldId id="267" r:id="rId11"/>
    <p:sldId id="268" r:id="rId12"/>
    <p:sldId id="269" r:id="rId13"/>
    <p:sldId id="270" r:id="rId14"/>
    <p:sldId id="271" r:id="rId15"/>
    <p:sldId id="272" r:id="rId16"/>
    <p:sldId id="257" r:id="rId17"/>
    <p:sldId id="258" r:id="rId18"/>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71"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9089E7B2-0C35-497D-9948-876389E88CDC}" type="datetimeFigureOut">
              <a:rPr lang="es-CO" smtClean="0"/>
              <a:t>6/03/2018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EADA755-646B-48D6-96E1-A2809EC29265}" type="slidenum">
              <a:rPr lang="es-CO" smtClean="0"/>
              <a:t>‹Nº›</a:t>
            </a:fld>
            <a:endParaRPr lang="es-CO"/>
          </a:p>
        </p:txBody>
      </p:sp>
    </p:spTree>
    <p:extLst>
      <p:ext uri="{BB962C8B-B14F-4D97-AF65-F5344CB8AC3E}">
        <p14:creationId xmlns:p14="http://schemas.microsoft.com/office/powerpoint/2010/main" val="3078470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9089E7B2-0C35-497D-9948-876389E88CDC}" type="datetimeFigureOut">
              <a:rPr lang="es-CO" smtClean="0"/>
              <a:t>6/03/2018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EADA755-646B-48D6-96E1-A2809EC29265}" type="slidenum">
              <a:rPr lang="es-CO" smtClean="0"/>
              <a:t>‹Nº›</a:t>
            </a:fld>
            <a:endParaRPr lang="es-CO"/>
          </a:p>
        </p:txBody>
      </p:sp>
    </p:spTree>
    <p:extLst>
      <p:ext uri="{BB962C8B-B14F-4D97-AF65-F5344CB8AC3E}">
        <p14:creationId xmlns:p14="http://schemas.microsoft.com/office/powerpoint/2010/main" val="31587425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9089E7B2-0C35-497D-9948-876389E88CDC}" type="datetimeFigureOut">
              <a:rPr lang="es-CO" smtClean="0"/>
              <a:t>6/03/2018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EADA755-646B-48D6-96E1-A2809EC29265}" type="slidenum">
              <a:rPr lang="es-CO" smtClean="0"/>
              <a:t>‹Nº›</a:t>
            </a:fld>
            <a:endParaRPr lang="es-CO"/>
          </a:p>
        </p:txBody>
      </p:sp>
    </p:spTree>
    <p:extLst>
      <p:ext uri="{BB962C8B-B14F-4D97-AF65-F5344CB8AC3E}">
        <p14:creationId xmlns:p14="http://schemas.microsoft.com/office/powerpoint/2010/main" val="29208893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9089E7B2-0C35-497D-9948-876389E88CDC}" type="datetimeFigureOut">
              <a:rPr lang="es-CO" smtClean="0"/>
              <a:t>6/03/2018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9EADA755-646B-48D6-96E1-A2809EC29265}" type="slidenum">
              <a:rPr lang="es-CO" smtClean="0"/>
              <a:t>‹Nº›</a:t>
            </a:fld>
            <a:endParaRPr lang="es-CO"/>
          </a:p>
        </p:txBody>
      </p:sp>
    </p:spTree>
    <p:extLst>
      <p:ext uri="{BB962C8B-B14F-4D97-AF65-F5344CB8AC3E}">
        <p14:creationId xmlns:p14="http://schemas.microsoft.com/office/powerpoint/2010/main" val="19950209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9089E7B2-0C35-497D-9948-876389E88CDC}" type="datetimeFigureOut">
              <a:rPr lang="es-CO" smtClean="0"/>
              <a:t>6/03/2018</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9EADA755-646B-48D6-96E1-A2809EC29265}" type="slidenum">
              <a:rPr lang="es-CO" smtClean="0"/>
              <a:t>‹Nº›</a:t>
            </a:fld>
            <a:endParaRPr lang="es-CO"/>
          </a:p>
        </p:txBody>
      </p:sp>
    </p:spTree>
    <p:extLst>
      <p:ext uri="{BB962C8B-B14F-4D97-AF65-F5344CB8AC3E}">
        <p14:creationId xmlns:p14="http://schemas.microsoft.com/office/powerpoint/2010/main" val="1544167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9089E7B2-0C35-497D-9948-876389E88CDC}" type="datetimeFigureOut">
              <a:rPr lang="es-CO" smtClean="0"/>
              <a:t>6/03/2018</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9EADA755-646B-48D6-96E1-A2809EC29265}" type="slidenum">
              <a:rPr lang="es-CO" smtClean="0"/>
              <a:t>‹Nº›</a:t>
            </a:fld>
            <a:endParaRPr lang="es-CO"/>
          </a:p>
        </p:txBody>
      </p:sp>
    </p:spTree>
    <p:extLst>
      <p:ext uri="{BB962C8B-B14F-4D97-AF65-F5344CB8AC3E}">
        <p14:creationId xmlns:p14="http://schemas.microsoft.com/office/powerpoint/2010/main" val="10372794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9089E7B2-0C35-497D-9948-876389E88CDC}" type="datetimeFigureOut">
              <a:rPr lang="es-CO" smtClean="0"/>
              <a:t>6/03/2018</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9EADA755-646B-48D6-96E1-A2809EC29265}" type="slidenum">
              <a:rPr lang="es-CO" smtClean="0"/>
              <a:t>‹Nº›</a:t>
            </a:fld>
            <a:endParaRPr lang="es-CO"/>
          </a:p>
        </p:txBody>
      </p:sp>
    </p:spTree>
    <p:extLst>
      <p:ext uri="{BB962C8B-B14F-4D97-AF65-F5344CB8AC3E}">
        <p14:creationId xmlns:p14="http://schemas.microsoft.com/office/powerpoint/2010/main" val="5313691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9089E7B2-0C35-497D-9948-876389E88CDC}" type="datetimeFigureOut">
              <a:rPr lang="es-CO" smtClean="0"/>
              <a:t>6/03/2018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9EADA755-646B-48D6-96E1-A2809EC29265}" type="slidenum">
              <a:rPr lang="es-CO" smtClean="0"/>
              <a:t>‹Nº›</a:t>
            </a:fld>
            <a:endParaRPr lang="es-CO"/>
          </a:p>
        </p:txBody>
      </p:sp>
    </p:spTree>
    <p:extLst>
      <p:ext uri="{BB962C8B-B14F-4D97-AF65-F5344CB8AC3E}">
        <p14:creationId xmlns:p14="http://schemas.microsoft.com/office/powerpoint/2010/main" val="40314150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9089E7B2-0C35-497D-9948-876389E88CDC}" type="datetimeFigureOut">
              <a:rPr lang="es-CO" smtClean="0"/>
              <a:t>6/03/2018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9EADA755-646B-48D6-96E1-A2809EC29265}" type="slidenum">
              <a:rPr lang="es-CO" smtClean="0"/>
              <a:t>‹Nº›</a:t>
            </a:fld>
            <a:endParaRPr lang="es-CO"/>
          </a:p>
        </p:txBody>
      </p:sp>
    </p:spTree>
    <p:extLst>
      <p:ext uri="{BB962C8B-B14F-4D97-AF65-F5344CB8AC3E}">
        <p14:creationId xmlns:p14="http://schemas.microsoft.com/office/powerpoint/2010/main" val="1510527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9089E7B2-0C35-497D-9948-876389E88CDC}" type="datetimeFigureOut">
              <a:rPr lang="es-CO" smtClean="0"/>
              <a:t>6/03/2018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EADA755-646B-48D6-96E1-A2809EC29265}" type="slidenum">
              <a:rPr lang="es-CO" smtClean="0"/>
              <a:t>‹Nº›</a:t>
            </a:fld>
            <a:endParaRPr lang="es-CO"/>
          </a:p>
        </p:txBody>
      </p:sp>
    </p:spTree>
    <p:extLst>
      <p:ext uri="{BB962C8B-B14F-4D97-AF65-F5344CB8AC3E}">
        <p14:creationId xmlns:p14="http://schemas.microsoft.com/office/powerpoint/2010/main" val="34987218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9089E7B2-0C35-497D-9948-876389E88CDC}" type="datetimeFigureOut">
              <a:rPr lang="es-CO" smtClean="0"/>
              <a:t>6/03/2018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EADA755-646B-48D6-96E1-A2809EC29265}" type="slidenum">
              <a:rPr lang="es-CO" smtClean="0"/>
              <a:t>‹Nº›</a:t>
            </a:fld>
            <a:endParaRPr lang="es-CO"/>
          </a:p>
        </p:txBody>
      </p:sp>
    </p:spTree>
    <p:extLst>
      <p:ext uri="{BB962C8B-B14F-4D97-AF65-F5344CB8AC3E}">
        <p14:creationId xmlns:p14="http://schemas.microsoft.com/office/powerpoint/2010/main" val="21969117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89E7B2-0C35-497D-9948-876389E88CDC}" type="datetimeFigureOut">
              <a:rPr lang="es-CO" smtClean="0"/>
              <a:t>6/03/2018</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ADA755-646B-48D6-96E1-A2809EC29265}" type="slidenum">
              <a:rPr lang="es-CO" smtClean="0"/>
              <a:t>‹Nº›</a:t>
            </a:fld>
            <a:endParaRPr lang="es-CO"/>
          </a:p>
        </p:txBody>
      </p:sp>
    </p:spTree>
    <p:extLst>
      <p:ext uri="{BB962C8B-B14F-4D97-AF65-F5344CB8AC3E}">
        <p14:creationId xmlns:p14="http://schemas.microsoft.com/office/powerpoint/2010/main" val="987132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313899"/>
            <a:ext cx="9144000" cy="1746913"/>
          </a:xfrm>
          <a:scene3d>
            <a:camera prst="orthographicFront"/>
            <a:lightRig rig="threePt" dir="t"/>
          </a:scene3d>
          <a:sp3d>
            <a:bevelT prst="angle"/>
          </a:sp3d>
        </p:spPr>
        <p:style>
          <a:lnRef idx="0">
            <a:schemeClr val="accent1"/>
          </a:lnRef>
          <a:fillRef idx="3">
            <a:schemeClr val="accent1"/>
          </a:fillRef>
          <a:effectRef idx="3">
            <a:schemeClr val="accent1"/>
          </a:effectRef>
          <a:fontRef idx="minor">
            <a:schemeClr val="lt1"/>
          </a:fontRef>
        </p:style>
        <p:txBody>
          <a:bodyPr>
            <a:normAutofit/>
          </a:bodyPr>
          <a:lstStyle/>
          <a:p>
            <a:r>
              <a:rPr lang="es-CO" sz="4800" b="1" i="1" dirty="0" smtClean="0">
                <a:latin typeface="Algerian" panose="04020705040A02060702" pitchFamily="82" charset="0"/>
              </a:rPr>
              <a:t>PRINCIPIOS BIBLÍCOS DE UN NOVIAZGO</a:t>
            </a:r>
            <a:endParaRPr lang="es-CO" sz="4800" b="1" i="1" dirty="0">
              <a:latin typeface="Algerian" panose="04020705040A02060702" pitchFamily="82" charset="0"/>
            </a:endParaRPr>
          </a:p>
        </p:txBody>
      </p:sp>
      <p:pic>
        <p:nvPicPr>
          <p:cNvPr id="4" name="Imagen 3"/>
          <p:cNvPicPr>
            <a:picLocks noChangeAspect="1"/>
          </p:cNvPicPr>
          <p:nvPr/>
        </p:nvPicPr>
        <p:blipFill>
          <a:blip r:embed="rId2"/>
          <a:stretch>
            <a:fillRect/>
          </a:stretch>
        </p:blipFill>
        <p:spPr>
          <a:xfrm>
            <a:off x="4076131" y="2361063"/>
            <a:ext cx="4039738" cy="4230806"/>
          </a:xfrm>
          <a:prstGeom prst="rect">
            <a:avLst/>
          </a:prstGeom>
          <a:solidFill>
            <a:schemeClr val="accent4">
              <a:lumMod val="20000"/>
              <a:lumOff val="80000"/>
            </a:schemeClr>
          </a:solidFill>
          <a:scene3d>
            <a:camera prst="orthographicFront"/>
            <a:lightRig rig="threePt" dir="t"/>
          </a:scene3d>
          <a:sp3d>
            <a:bevelT prst="angle"/>
          </a:sp3d>
        </p:spPr>
      </p:pic>
    </p:spTree>
    <p:extLst>
      <p:ext uri="{BB962C8B-B14F-4D97-AF65-F5344CB8AC3E}">
        <p14:creationId xmlns:p14="http://schemas.microsoft.com/office/powerpoint/2010/main" val="20754216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199" y="365125"/>
            <a:ext cx="8619699" cy="1325563"/>
          </a:xfrm>
        </p:spPr>
        <p:txBody>
          <a:bodyPr/>
          <a:lstStyle/>
          <a:p>
            <a:pPr algn="ctr"/>
            <a:r>
              <a:rPr lang="es-CO" b="1" i="1" dirty="0" smtClean="0">
                <a:solidFill>
                  <a:srgbClr val="FF0000"/>
                </a:solidFill>
              </a:rPr>
              <a:t>NOVIAZGO LA ANTESALA DEL MATRIMONIO</a:t>
            </a:r>
            <a:endParaRPr lang="es-CO" b="1" i="1" dirty="0">
              <a:solidFill>
                <a:srgbClr val="FF0000"/>
              </a:solidFill>
            </a:endParaRPr>
          </a:p>
        </p:txBody>
      </p:sp>
      <p:sp>
        <p:nvSpPr>
          <p:cNvPr id="3" name="Marcador de contenido 2"/>
          <p:cNvSpPr>
            <a:spLocks noGrp="1"/>
          </p:cNvSpPr>
          <p:nvPr>
            <p:ph idx="1"/>
          </p:nvPr>
        </p:nvSpPr>
        <p:spPr>
          <a:xfrm>
            <a:off x="838200" y="1825625"/>
            <a:ext cx="10515600" cy="4848130"/>
          </a:xfrm>
          <a:scene3d>
            <a:camera prst="orthographicFront"/>
            <a:lightRig rig="threePt" dir="t"/>
          </a:scene3d>
          <a:sp3d>
            <a:bevelT w="139700" h="139700" prst="divot"/>
          </a:sp3d>
        </p:spPr>
        <p:style>
          <a:lnRef idx="2">
            <a:schemeClr val="dk1"/>
          </a:lnRef>
          <a:fillRef idx="1">
            <a:schemeClr val="lt1"/>
          </a:fillRef>
          <a:effectRef idx="0">
            <a:schemeClr val="dk1"/>
          </a:effectRef>
          <a:fontRef idx="minor">
            <a:schemeClr val="dk1"/>
          </a:fontRef>
        </p:style>
        <p:txBody>
          <a:bodyPr>
            <a:normAutofit fontScale="92500" lnSpcReduction="20000"/>
          </a:bodyPr>
          <a:lstStyle/>
          <a:p>
            <a:endParaRPr lang="es-ES" dirty="0"/>
          </a:p>
          <a:p>
            <a:pPr marL="0" indent="0" algn="ctr">
              <a:buNone/>
            </a:pPr>
            <a:r>
              <a:rPr lang="es-ES" dirty="0"/>
              <a:t>“Cuando la sabiduría entrare en tu corazón, Y la ciencia fuere grata a tu alma, La discreción te guardará; Te preservará la inteligencia, Para librarte del mal camino, De los hombres que hablan perversidades, Que dejan los caminos derechos, Para andar por sendas tenebrosas”</a:t>
            </a:r>
          </a:p>
          <a:p>
            <a:pPr marL="0" indent="0" algn="ctr">
              <a:buNone/>
            </a:pPr>
            <a:r>
              <a:rPr lang="es-ES" sz="3000" b="1" dirty="0">
                <a:solidFill>
                  <a:srgbClr val="FF0000"/>
                </a:solidFill>
              </a:rPr>
              <a:t>Proverbios 2: 10-13</a:t>
            </a:r>
          </a:p>
          <a:p>
            <a:pPr marL="0" indent="0" algn="ctr">
              <a:buNone/>
            </a:pPr>
            <a:r>
              <a:rPr lang="es-ES" dirty="0"/>
              <a:t>Hoy en día vivimos en un mundo que te enseña que entre más novias tienes, entonces mas hombre eres, y a las chicas les enseña que entre más novios pruebas más experiencia ganas, ¡Que mentalidad más equivocada!</a:t>
            </a:r>
          </a:p>
          <a:p>
            <a:pPr marL="0" indent="0" algn="ctr">
              <a:buNone/>
            </a:pPr>
            <a:r>
              <a:rPr lang="es-ES" dirty="0"/>
              <a:t>Si por un momento analizamos lo que realmente tendría que ser el noviazgo, nos diéramos cuenta que es una </a:t>
            </a:r>
            <a:r>
              <a:rPr lang="es-ES" u="sng" dirty="0"/>
              <a:t>antesala para llegar al Matrimonio</a:t>
            </a:r>
            <a:r>
              <a:rPr lang="es-ES" dirty="0"/>
              <a:t>, es decir, no es ningún juego, de eso depende tu futuro amoroso y por lo tanto debería de ser algo serio y en lo cual las dos partes se deberían de dar cuenta que dependiendo como te vaya en el noviazgo, posiblemente así también te ira en el matrimonio.</a:t>
            </a:r>
            <a:endParaRPr lang="es-CO" dirty="0"/>
          </a:p>
        </p:txBody>
      </p:sp>
      <p:pic>
        <p:nvPicPr>
          <p:cNvPr id="4" name="Imagen 3"/>
          <p:cNvPicPr>
            <a:picLocks noChangeAspect="1"/>
          </p:cNvPicPr>
          <p:nvPr/>
        </p:nvPicPr>
        <p:blipFill>
          <a:blip r:embed="rId2"/>
          <a:stretch>
            <a:fillRect/>
          </a:stretch>
        </p:blipFill>
        <p:spPr>
          <a:xfrm>
            <a:off x="9568218" y="91281"/>
            <a:ext cx="1676400" cy="1666875"/>
          </a:xfrm>
          <a:prstGeom prst="rect">
            <a:avLst/>
          </a:prstGeom>
        </p:spPr>
      </p:pic>
    </p:spTree>
    <p:extLst>
      <p:ext uri="{BB962C8B-B14F-4D97-AF65-F5344CB8AC3E}">
        <p14:creationId xmlns:p14="http://schemas.microsoft.com/office/powerpoint/2010/main" val="19745028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68490"/>
            <a:ext cx="8196618" cy="5936776"/>
          </a:xfrm>
          <a:solidFill>
            <a:schemeClr val="accent3">
              <a:lumMod val="20000"/>
              <a:lumOff val="80000"/>
            </a:schemeClr>
          </a:solidFill>
          <a:scene3d>
            <a:camera prst="orthographicFront"/>
            <a:lightRig rig="threePt" dir="t"/>
          </a:scene3d>
          <a:sp3d>
            <a:bevelT prst="angle"/>
          </a:sp3d>
        </p:spPr>
        <p:txBody>
          <a:bodyPr>
            <a:normAutofit fontScale="85000" lnSpcReduction="20000"/>
          </a:bodyPr>
          <a:lstStyle/>
          <a:p>
            <a:pPr marL="0" indent="0">
              <a:buNone/>
            </a:pPr>
            <a:r>
              <a:rPr lang="es-ES" sz="4800" dirty="0" smtClean="0"/>
              <a:t>I. </a:t>
            </a:r>
            <a:r>
              <a:rPr lang="es-ES" sz="4800" b="1" i="1" dirty="0" smtClean="0">
                <a:solidFill>
                  <a:srgbClr val="FF0000"/>
                </a:solidFill>
              </a:rPr>
              <a:t>Definición </a:t>
            </a:r>
          </a:p>
          <a:p>
            <a:pPr marL="457200" lvl="1" indent="0">
              <a:buNone/>
            </a:pPr>
            <a:r>
              <a:rPr lang="es-ES" sz="3600" b="1" dirty="0" smtClean="0"/>
              <a:t>A</a:t>
            </a:r>
            <a:r>
              <a:rPr lang="es-ES" sz="3200" dirty="0" smtClean="0"/>
              <a:t>. La Biblia no habla explícitamente en cuanto a lo que ahora conocemos como "noviazgo". Sin embargo, para el cristiano, debe ser una relación hacia el matrimonio. </a:t>
            </a:r>
            <a:r>
              <a:rPr lang="es-ES" sz="3200" dirty="0" smtClean="0">
                <a:solidFill>
                  <a:srgbClr val="FF0000"/>
                </a:solidFill>
              </a:rPr>
              <a:t>(Génesis 2:20-24)</a:t>
            </a:r>
            <a:r>
              <a:rPr lang="es-ES" sz="3200" dirty="0" smtClean="0"/>
              <a:t>. </a:t>
            </a:r>
            <a:r>
              <a:rPr lang="es-ES" sz="3200" u="sng" dirty="0" smtClean="0"/>
              <a:t>No es un juego o pasatiempo</a:t>
            </a:r>
            <a:r>
              <a:rPr lang="es-ES" sz="3200" dirty="0" smtClean="0"/>
              <a:t>.</a:t>
            </a:r>
          </a:p>
          <a:p>
            <a:pPr lvl="1"/>
            <a:endParaRPr lang="es-ES" sz="3600" b="1" dirty="0" smtClean="0"/>
          </a:p>
          <a:p>
            <a:pPr marL="457200" lvl="1" indent="0">
              <a:buNone/>
            </a:pPr>
            <a:r>
              <a:rPr lang="es-ES" sz="3600" b="1" dirty="0" smtClean="0"/>
              <a:t>B</a:t>
            </a:r>
            <a:r>
              <a:rPr lang="es-ES" sz="3200" dirty="0" smtClean="0"/>
              <a:t>. El noviazgo es menos íntimo y comprometido que el matrimonio, pero mucho más que una amistad.</a:t>
            </a:r>
          </a:p>
          <a:p>
            <a:pPr lvl="1"/>
            <a:endParaRPr lang="es-ES" sz="3600" b="1" dirty="0" smtClean="0"/>
          </a:p>
          <a:p>
            <a:pPr marL="457200" lvl="1" indent="0">
              <a:buNone/>
            </a:pPr>
            <a:r>
              <a:rPr lang="es-ES" sz="3600" b="1" dirty="0" smtClean="0"/>
              <a:t>C</a:t>
            </a:r>
            <a:r>
              <a:rPr lang="es-ES" sz="3200" dirty="0" smtClean="0"/>
              <a:t>. Un noviazgo, aunque es una relación con mira al matrimonio, no tiene que terminar en una boda (en matrimonio). Pero sin embargo, el noviazgo es la relación que establecen un hombre y una mujer con el fin de desarrollar la estructura base para el matrimonio.</a:t>
            </a:r>
            <a:endParaRPr lang="es-CO" sz="3200" dirty="0"/>
          </a:p>
        </p:txBody>
      </p:sp>
      <p:pic>
        <p:nvPicPr>
          <p:cNvPr id="2" name="Imagen 1"/>
          <p:cNvPicPr>
            <a:picLocks noChangeAspect="1"/>
          </p:cNvPicPr>
          <p:nvPr/>
        </p:nvPicPr>
        <p:blipFill>
          <a:blip r:embed="rId2"/>
          <a:stretch>
            <a:fillRect/>
          </a:stretch>
        </p:blipFill>
        <p:spPr>
          <a:xfrm>
            <a:off x="9249059" y="589341"/>
            <a:ext cx="2474369" cy="5715925"/>
          </a:xfrm>
          <a:prstGeom prst="rect">
            <a:avLst/>
          </a:prstGeom>
        </p:spPr>
      </p:pic>
    </p:spTree>
    <p:extLst>
      <p:ext uri="{BB962C8B-B14F-4D97-AF65-F5344CB8AC3E}">
        <p14:creationId xmlns:p14="http://schemas.microsoft.com/office/powerpoint/2010/main" val="31142514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573206"/>
            <a:ext cx="7964606" cy="5773003"/>
          </a:xfrm>
          <a:solidFill>
            <a:schemeClr val="accent6">
              <a:lumMod val="20000"/>
              <a:lumOff val="80000"/>
            </a:schemeClr>
          </a:solidFill>
          <a:scene3d>
            <a:camera prst="orthographicFront"/>
            <a:lightRig rig="threePt" dir="t"/>
          </a:scene3d>
          <a:sp3d>
            <a:bevelT prst="angle"/>
          </a:sp3d>
        </p:spPr>
        <p:txBody>
          <a:bodyPr>
            <a:normAutofit lnSpcReduction="10000"/>
          </a:bodyPr>
          <a:lstStyle/>
          <a:p>
            <a:r>
              <a:rPr lang="es-ES" sz="4000" b="1" dirty="0" smtClean="0"/>
              <a:t>II</a:t>
            </a:r>
            <a:r>
              <a:rPr lang="es-ES" dirty="0" smtClean="0"/>
              <a:t>. </a:t>
            </a:r>
            <a:r>
              <a:rPr lang="es-ES" sz="3200" b="1" i="1" dirty="0" smtClean="0">
                <a:solidFill>
                  <a:srgbClr val="FF0000"/>
                </a:solidFill>
              </a:rPr>
              <a:t>El noviazgo Bíblico, por ende –cristiano- debe ser entre dos cristianos </a:t>
            </a:r>
          </a:p>
          <a:p>
            <a:endParaRPr lang="es-ES" dirty="0" smtClean="0"/>
          </a:p>
          <a:p>
            <a:pPr marL="457200" lvl="1" indent="0">
              <a:buNone/>
            </a:pPr>
            <a:r>
              <a:rPr lang="es-ES" sz="3600" b="1" dirty="0" smtClean="0"/>
              <a:t>A</a:t>
            </a:r>
            <a:r>
              <a:rPr lang="es-ES" sz="2800" dirty="0" smtClean="0"/>
              <a:t>. No debemos tener enlaces fuertes con un no cristiano </a:t>
            </a:r>
            <a:r>
              <a:rPr lang="es-ES" sz="2800" dirty="0" smtClean="0">
                <a:solidFill>
                  <a:srgbClr val="FF0000"/>
                </a:solidFill>
              </a:rPr>
              <a:t>(2 Co. 6:14-7:1). </a:t>
            </a:r>
            <a:r>
              <a:rPr lang="es-ES" sz="2800" dirty="0" smtClean="0"/>
              <a:t>Para hacer una buena elección del novio/a, adecuados, es necesario pasar todo el tiempo cerca de Cristo.</a:t>
            </a:r>
          </a:p>
          <a:p>
            <a:endParaRPr lang="es-ES" sz="3200" dirty="0" smtClean="0"/>
          </a:p>
          <a:p>
            <a:pPr marL="457200" lvl="1" indent="0">
              <a:buNone/>
            </a:pPr>
            <a:r>
              <a:rPr lang="es-ES" sz="3600" b="1" dirty="0" smtClean="0"/>
              <a:t>B</a:t>
            </a:r>
            <a:r>
              <a:rPr lang="es-ES" sz="2800" dirty="0" smtClean="0"/>
              <a:t>. Para andar juntos, deben tener las mismas metas </a:t>
            </a:r>
            <a:r>
              <a:rPr lang="es-ES" sz="2800" dirty="0" smtClean="0">
                <a:solidFill>
                  <a:srgbClr val="FF0000"/>
                </a:solidFill>
              </a:rPr>
              <a:t>(cristianas) (Amos 3:3).</a:t>
            </a:r>
          </a:p>
          <a:p>
            <a:endParaRPr lang="es-ES" sz="3200" dirty="0" smtClean="0"/>
          </a:p>
          <a:p>
            <a:pPr marL="457200" lvl="1" indent="0">
              <a:buNone/>
            </a:pPr>
            <a:r>
              <a:rPr lang="es-ES" sz="3600" b="1" dirty="0" smtClean="0"/>
              <a:t>C</a:t>
            </a:r>
            <a:r>
              <a:rPr lang="es-ES" sz="2800" dirty="0" smtClean="0"/>
              <a:t>. Andar con una persona inadecuada nos daña </a:t>
            </a:r>
            <a:r>
              <a:rPr lang="es-ES" sz="2800" dirty="0" smtClean="0">
                <a:solidFill>
                  <a:srgbClr val="FF0000"/>
                </a:solidFill>
              </a:rPr>
              <a:t>(Prov. 13:20).</a:t>
            </a:r>
          </a:p>
        </p:txBody>
      </p:sp>
      <p:pic>
        <p:nvPicPr>
          <p:cNvPr id="2" name="Imagen 1"/>
          <p:cNvPicPr>
            <a:picLocks noChangeAspect="1"/>
          </p:cNvPicPr>
          <p:nvPr/>
        </p:nvPicPr>
        <p:blipFill>
          <a:blip r:embed="rId2"/>
          <a:stretch>
            <a:fillRect/>
          </a:stretch>
        </p:blipFill>
        <p:spPr>
          <a:xfrm>
            <a:off x="8966579" y="1064525"/>
            <a:ext cx="2770496" cy="4517409"/>
          </a:xfrm>
          <a:prstGeom prst="rect">
            <a:avLst/>
          </a:prstGeom>
        </p:spPr>
      </p:pic>
    </p:spTree>
    <p:extLst>
      <p:ext uri="{BB962C8B-B14F-4D97-AF65-F5344CB8AC3E}">
        <p14:creationId xmlns:p14="http://schemas.microsoft.com/office/powerpoint/2010/main" val="17597099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199" y="365125"/>
            <a:ext cx="10515600" cy="1325563"/>
          </a:xfrm>
          <a:scene3d>
            <a:camera prst="orthographicFront"/>
            <a:lightRig rig="threePt" dir="t"/>
          </a:scene3d>
          <a:sp3d>
            <a:bevelT prst="angle"/>
          </a:sp3d>
        </p:spPr>
        <p:style>
          <a:lnRef idx="0">
            <a:schemeClr val="accent2"/>
          </a:lnRef>
          <a:fillRef idx="3">
            <a:schemeClr val="accent2"/>
          </a:fillRef>
          <a:effectRef idx="3">
            <a:schemeClr val="accent2"/>
          </a:effectRef>
          <a:fontRef idx="minor">
            <a:schemeClr val="lt1"/>
          </a:fontRef>
        </p:style>
        <p:txBody>
          <a:bodyPr/>
          <a:lstStyle/>
          <a:p>
            <a:pPr algn="ctr"/>
            <a:r>
              <a:rPr lang="es-CO" b="1" i="1" dirty="0" smtClean="0"/>
              <a:t>ESTA ES LA ORDEN DE DIOS PARA TI</a:t>
            </a:r>
            <a:br>
              <a:rPr lang="es-CO" b="1" i="1" dirty="0" smtClean="0"/>
            </a:br>
            <a:r>
              <a:rPr lang="es-CO" b="1" i="1" u="sng" dirty="0" smtClean="0"/>
              <a:t>2 Co. 6:14</a:t>
            </a:r>
            <a:endParaRPr lang="es-CO" b="1" i="1" u="sng" dirty="0"/>
          </a:p>
        </p:txBody>
      </p:sp>
      <p:sp>
        <p:nvSpPr>
          <p:cNvPr id="3" name="Marcador de contenido 2"/>
          <p:cNvSpPr>
            <a:spLocks noGrp="1"/>
          </p:cNvSpPr>
          <p:nvPr>
            <p:ph idx="1"/>
          </p:nvPr>
        </p:nvSpPr>
        <p:spPr>
          <a:xfrm>
            <a:off x="838200" y="5254387"/>
            <a:ext cx="10515600" cy="1250121"/>
          </a:xfrm>
          <a:scene3d>
            <a:camera prst="orthographicFront"/>
            <a:lightRig rig="threePt" dir="t"/>
          </a:scene3d>
          <a:sp3d>
            <a:bevelT prst="angle"/>
          </a:sp3d>
        </p:spPr>
        <p:style>
          <a:lnRef idx="0">
            <a:schemeClr val="accent2"/>
          </a:lnRef>
          <a:fillRef idx="3">
            <a:schemeClr val="accent2"/>
          </a:fillRef>
          <a:effectRef idx="3">
            <a:schemeClr val="accent2"/>
          </a:effectRef>
          <a:fontRef idx="minor">
            <a:schemeClr val="lt1"/>
          </a:fontRef>
        </p:style>
        <p:txBody>
          <a:bodyPr/>
          <a:lstStyle/>
          <a:p>
            <a:pPr marL="0" indent="0" algn="ctr">
              <a:buNone/>
            </a:pPr>
            <a:r>
              <a:rPr lang="es-CO" b="1" dirty="0" smtClean="0">
                <a:latin typeface="Algerian" panose="04020705040A02060702" pitchFamily="82" charset="0"/>
              </a:rPr>
              <a:t>¿Por qué lo hace? </a:t>
            </a:r>
          </a:p>
          <a:p>
            <a:pPr marL="0" indent="0" algn="ctr">
              <a:buNone/>
            </a:pPr>
            <a:r>
              <a:rPr lang="es-CO" b="1" dirty="0" smtClean="0">
                <a:latin typeface="Algerian" panose="04020705040A02060702" pitchFamily="82" charset="0"/>
              </a:rPr>
              <a:t>¡porque te ama, y desea que seas feliz para siempre!</a:t>
            </a:r>
            <a:endParaRPr lang="es-CO" b="1" dirty="0">
              <a:latin typeface="Algerian" panose="04020705040A02060702" pitchFamily="82" charset="0"/>
            </a:endParaRPr>
          </a:p>
        </p:txBody>
      </p:sp>
      <p:pic>
        <p:nvPicPr>
          <p:cNvPr id="4" name="Imagen 3"/>
          <p:cNvPicPr>
            <a:picLocks noChangeAspect="1"/>
          </p:cNvPicPr>
          <p:nvPr/>
        </p:nvPicPr>
        <p:blipFill>
          <a:blip r:embed="rId2"/>
          <a:stretch>
            <a:fillRect/>
          </a:stretch>
        </p:blipFill>
        <p:spPr>
          <a:xfrm>
            <a:off x="4462818" y="1924334"/>
            <a:ext cx="3575712" cy="3043451"/>
          </a:xfrm>
          <a:prstGeom prst="rect">
            <a:avLst/>
          </a:prstGeom>
          <a:scene3d>
            <a:camera prst="orthographicFront"/>
            <a:lightRig rig="threePt" dir="t"/>
          </a:scene3d>
          <a:sp3d>
            <a:bevelT prst="angle"/>
          </a:sp3d>
        </p:spPr>
      </p:pic>
      <p:pic>
        <p:nvPicPr>
          <p:cNvPr id="5" name="Imagen 4"/>
          <p:cNvPicPr>
            <a:picLocks noChangeAspect="1"/>
          </p:cNvPicPr>
          <p:nvPr/>
        </p:nvPicPr>
        <p:blipFill>
          <a:blip r:embed="rId3"/>
          <a:stretch>
            <a:fillRect/>
          </a:stretch>
        </p:blipFill>
        <p:spPr>
          <a:xfrm>
            <a:off x="8229599" y="1924335"/>
            <a:ext cx="3124201" cy="3043450"/>
          </a:xfrm>
          <a:prstGeom prst="rect">
            <a:avLst/>
          </a:prstGeom>
          <a:scene3d>
            <a:camera prst="orthographicFront"/>
            <a:lightRig rig="threePt" dir="t"/>
          </a:scene3d>
          <a:sp3d>
            <a:bevelT prst="angle"/>
          </a:sp3d>
        </p:spPr>
      </p:pic>
      <p:pic>
        <p:nvPicPr>
          <p:cNvPr id="6" name="Imagen 5"/>
          <p:cNvPicPr>
            <a:picLocks noChangeAspect="1"/>
          </p:cNvPicPr>
          <p:nvPr/>
        </p:nvPicPr>
        <p:blipFill>
          <a:blip r:embed="rId4"/>
          <a:stretch>
            <a:fillRect/>
          </a:stretch>
        </p:blipFill>
        <p:spPr>
          <a:xfrm>
            <a:off x="838199" y="1924334"/>
            <a:ext cx="3433550" cy="3043449"/>
          </a:xfrm>
          <a:prstGeom prst="rect">
            <a:avLst/>
          </a:prstGeom>
          <a:scene3d>
            <a:camera prst="orthographicFront"/>
            <a:lightRig rig="threePt" dir="t"/>
          </a:scene3d>
          <a:sp3d>
            <a:bevelT prst="angle"/>
          </a:sp3d>
        </p:spPr>
      </p:pic>
    </p:spTree>
    <p:extLst>
      <p:ext uri="{BB962C8B-B14F-4D97-AF65-F5344CB8AC3E}">
        <p14:creationId xmlns:p14="http://schemas.microsoft.com/office/powerpoint/2010/main" val="2432200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518615"/>
            <a:ext cx="7896367" cy="5964072"/>
          </a:xfrm>
          <a:scene3d>
            <a:camera prst="orthographicFront"/>
            <a:lightRig rig="threePt" dir="t"/>
          </a:scene3d>
          <a:sp3d>
            <a:bevelT prst="angle"/>
          </a:sp3d>
        </p:spPr>
        <p:style>
          <a:lnRef idx="2">
            <a:schemeClr val="dk1"/>
          </a:lnRef>
          <a:fillRef idx="1">
            <a:schemeClr val="lt1"/>
          </a:fillRef>
          <a:effectRef idx="0">
            <a:schemeClr val="dk1"/>
          </a:effectRef>
          <a:fontRef idx="minor">
            <a:schemeClr val="dk1"/>
          </a:fontRef>
        </p:style>
        <p:txBody>
          <a:bodyPr>
            <a:normAutofit fontScale="85000" lnSpcReduction="10000"/>
          </a:bodyPr>
          <a:lstStyle/>
          <a:p>
            <a:pPr marL="0" indent="0">
              <a:buNone/>
            </a:pPr>
            <a:r>
              <a:rPr lang="es-ES" sz="4400" b="1" dirty="0" smtClean="0"/>
              <a:t>D</a:t>
            </a:r>
            <a:r>
              <a:rPr lang="es-ES" sz="4000" dirty="0" smtClean="0"/>
              <a:t>. Es un engaño contraer noviazgo o matrimonio para convertir a la otra persona </a:t>
            </a:r>
            <a:r>
              <a:rPr lang="es-ES" sz="4000" dirty="0" smtClean="0">
                <a:solidFill>
                  <a:srgbClr val="FF0000"/>
                </a:solidFill>
              </a:rPr>
              <a:t>(1 Co.7:16). </a:t>
            </a:r>
          </a:p>
          <a:p>
            <a:pPr marL="0" indent="0">
              <a:buNone/>
            </a:pPr>
            <a:endParaRPr lang="es-ES" sz="4000" dirty="0">
              <a:solidFill>
                <a:srgbClr val="FF0000"/>
              </a:solidFill>
            </a:endParaRPr>
          </a:p>
          <a:p>
            <a:pPr marL="0" indent="0">
              <a:buNone/>
            </a:pPr>
            <a:r>
              <a:rPr lang="es-ES" sz="4000" i="1" dirty="0" smtClean="0">
                <a:solidFill>
                  <a:srgbClr val="002060"/>
                </a:solidFill>
                <a:latin typeface="Bell MT" panose="02020503060305020303" pitchFamily="18" charset="0"/>
              </a:rPr>
              <a:t>Si a pesar de lo que Dios te dice, insistes en ello, esa relación destruirá tu vida espiritual, recuerda que Dios te lo dice es para tu bien.</a:t>
            </a:r>
          </a:p>
          <a:p>
            <a:endParaRPr lang="es-ES" sz="4000" dirty="0" smtClean="0"/>
          </a:p>
          <a:p>
            <a:pPr marL="0" indent="0">
              <a:buNone/>
            </a:pPr>
            <a:r>
              <a:rPr lang="es-ES" sz="4800" b="1" dirty="0" smtClean="0"/>
              <a:t>E</a:t>
            </a:r>
            <a:r>
              <a:rPr lang="es-ES" sz="4000" dirty="0" smtClean="0"/>
              <a:t>. No por ser los dos cristianos automáticamente deben casarse, deben dar tiempo a conocerse.</a:t>
            </a:r>
          </a:p>
          <a:p>
            <a:pPr marL="0" indent="0">
              <a:buNone/>
            </a:pPr>
            <a:r>
              <a:rPr lang="es-ES" sz="4000" dirty="0" smtClean="0"/>
              <a:t> </a:t>
            </a:r>
            <a:r>
              <a:rPr lang="es-ES" sz="4000" dirty="0" smtClean="0">
                <a:solidFill>
                  <a:srgbClr val="FF0000"/>
                </a:solidFill>
              </a:rPr>
              <a:t>(1 Ti. 5:1-2).</a:t>
            </a:r>
            <a:endParaRPr lang="es-ES" sz="4000" dirty="0">
              <a:solidFill>
                <a:srgbClr val="FF0000"/>
              </a:solidFill>
            </a:endParaRPr>
          </a:p>
        </p:txBody>
      </p:sp>
      <p:pic>
        <p:nvPicPr>
          <p:cNvPr id="4" name="Imagen 3"/>
          <p:cNvPicPr>
            <a:picLocks noChangeAspect="1"/>
          </p:cNvPicPr>
          <p:nvPr/>
        </p:nvPicPr>
        <p:blipFill>
          <a:blip r:embed="rId2"/>
          <a:stretch>
            <a:fillRect/>
          </a:stretch>
        </p:blipFill>
        <p:spPr>
          <a:xfrm>
            <a:off x="8734567" y="518615"/>
            <a:ext cx="2966895" cy="1651379"/>
          </a:xfrm>
          <a:prstGeom prst="rect">
            <a:avLst/>
          </a:prstGeom>
          <a:scene3d>
            <a:camera prst="orthographicFront"/>
            <a:lightRig rig="threePt" dir="t"/>
          </a:scene3d>
          <a:sp3d>
            <a:bevelT prst="angle"/>
          </a:sp3d>
        </p:spPr>
      </p:pic>
      <p:pic>
        <p:nvPicPr>
          <p:cNvPr id="5" name="Imagen 4"/>
          <p:cNvPicPr>
            <a:picLocks noChangeAspect="1"/>
          </p:cNvPicPr>
          <p:nvPr/>
        </p:nvPicPr>
        <p:blipFill>
          <a:blip r:embed="rId3"/>
          <a:stretch>
            <a:fillRect/>
          </a:stretch>
        </p:blipFill>
        <p:spPr>
          <a:xfrm>
            <a:off x="8743666" y="4374107"/>
            <a:ext cx="2966895" cy="2108580"/>
          </a:xfrm>
          <a:prstGeom prst="rect">
            <a:avLst/>
          </a:prstGeom>
          <a:scene3d>
            <a:camera prst="orthographicFront"/>
            <a:lightRig rig="threePt" dir="t"/>
          </a:scene3d>
          <a:sp3d>
            <a:bevelT prst="angle"/>
          </a:sp3d>
        </p:spPr>
        <p:style>
          <a:lnRef idx="2">
            <a:schemeClr val="dk1"/>
          </a:lnRef>
          <a:fillRef idx="1">
            <a:schemeClr val="lt1"/>
          </a:fillRef>
          <a:effectRef idx="0">
            <a:schemeClr val="dk1"/>
          </a:effectRef>
          <a:fontRef idx="minor">
            <a:schemeClr val="dk1"/>
          </a:fontRef>
        </p:style>
      </p:pic>
      <p:pic>
        <p:nvPicPr>
          <p:cNvPr id="2" name="Imagen 1"/>
          <p:cNvPicPr>
            <a:picLocks noChangeAspect="1"/>
          </p:cNvPicPr>
          <p:nvPr/>
        </p:nvPicPr>
        <p:blipFill>
          <a:blip r:embed="rId4"/>
          <a:stretch>
            <a:fillRect/>
          </a:stretch>
        </p:blipFill>
        <p:spPr>
          <a:xfrm>
            <a:off x="9074588" y="2338600"/>
            <a:ext cx="2305050" cy="1866900"/>
          </a:xfrm>
          <a:prstGeom prst="rect">
            <a:avLst/>
          </a:prstGeom>
          <a:scene3d>
            <a:camera prst="orthographicFront"/>
            <a:lightRig rig="threePt" dir="t"/>
          </a:scene3d>
          <a:sp3d>
            <a:bevelT prst="angle"/>
          </a:sp3d>
        </p:spPr>
      </p:pic>
    </p:spTree>
    <p:extLst>
      <p:ext uri="{BB962C8B-B14F-4D97-AF65-F5344CB8AC3E}">
        <p14:creationId xmlns:p14="http://schemas.microsoft.com/office/powerpoint/2010/main" val="2187662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50376"/>
            <a:ext cx="7527878" cy="5977720"/>
          </a:xfrm>
          <a:scene3d>
            <a:camera prst="orthographicFront"/>
            <a:lightRig rig="threePt" dir="t"/>
          </a:scene3d>
          <a:sp3d>
            <a:bevelT prst="angle"/>
          </a:sp3d>
        </p:spPr>
        <p:style>
          <a:lnRef idx="2">
            <a:schemeClr val="dk1"/>
          </a:lnRef>
          <a:fillRef idx="1">
            <a:schemeClr val="lt1"/>
          </a:fillRef>
          <a:effectRef idx="0">
            <a:schemeClr val="dk1"/>
          </a:effectRef>
          <a:fontRef idx="minor">
            <a:schemeClr val="dk1"/>
          </a:fontRef>
        </p:style>
        <p:txBody>
          <a:bodyPr>
            <a:normAutofit lnSpcReduction="10000"/>
          </a:bodyPr>
          <a:lstStyle/>
          <a:p>
            <a:r>
              <a:rPr lang="es-ES" sz="4000" b="1" dirty="0"/>
              <a:t>III</a:t>
            </a:r>
            <a:r>
              <a:rPr lang="es-ES" dirty="0"/>
              <a:t>. </a:t>
            </a:r>
            <a:r>
              <a:rPr lang="es-ES" sz="3200" dirty="0">
                <a:solidFill>
                  <a:srgbClr val="FF0000"/>
                </a:solidFill>
              </a:rPr>
              <a:t>El proceso de un noviazgo cristiano debe seguir la voluntad de Dios</a:t>
            </a:r>
            <a:r>
              <a:rPr lang="es-ES" dirty="0"/>
              <a:t>. </a:t>
            </a:r>
          </a:p>
          <a:p>
            <a:endParaRPr lang="es-ES" dirty="0" smtClean="0"/>
          </a:p>
          <a:p>
            <a:pPr marL="457200" lvl="1" indent="0">
              <a:buNone/>
            </a:pPr>
            <a:r>
              <a:rPr lang="es-ES" sz="3200" b="1" dirty="0" smtClean="0"/>
              <a:t>A</a:t>
            </a:r>
            <a:r>
              <a:rPr lang="es-ES" dirty="0"/>
              <a:t>. </a:t>
            </a:r>
            <a:r>
              <a:rPr lang="es-ES" sz="2800" dirty="0"/>
              <a:t>Debemos buscar y esperar la voluntad de Dios, sabiendo que es buena, agradable y mejor que la nuestra </a:t>
            </a:r>
            <a:r>
              <a:rPr lang="es-ES" sz="2800" dirty="0">
                <a:solidFill>
                  <a:srgbClr val="FF0000"/>
                </a:solidFill>
              </a:rPr>
              <a:t>(Rom. 12:1-2).</a:t>
            </a:r>
          </a:p>
          <a:p>
            <a:endParaRPr lang="es-ES" dirty="0" smtClean="0"/>
          </a:p>
          <a:p>
            <a:pPr marL="457200" lvl="1" indent="0">
              <a:buNone/>
            </a:pPr>
            <a:r>
              <a:rPr lang="es-ES" sz="3200" b="1" dirty="0" smtClean="0"/>
              <a:t>B</a:t>
            </a:r>
            <a:r>
              <a:rPr lang="es-ES" sz="2800" dirty="0"/>
              <a:t>. Es muy importante estar buscando la voluntad de Dios para casarse "en el Señor" </a:t>
            </a:r>
            <a:r>
              <a:rPr lang="es-ES" sz="2800" dirty="0">
                <a:solidFill>
                  <a:srgbClr val="FF0000"/>
                </a:solidFill>
              </a:rPr>
              <a:t>(1 Co. 7:39</a:t>
            </a:r>
            <a:r>
              <a:rPr lang="es-ES" sz="2800" dirty="0" smtClean="0"/>
              <a:t>).</a:t>
            </a:r>
          </a:p>
          <a:p>
            <a:pPr marL="457200" lvl="1" indent="0">
              <a:buNone/>
            </a:pPr>
            <a:endParaRPr lang="es-ES" dirty="0" smtClean="0"/>
          </a:p>
          <a:p>
            <a:pPr marL="457200" lvl="1" indent="0">
              <a:buNone/>
            </a:pPr>
            <a:r>
              <a:rPr lang="es-ES" sz="3600" b="1" dirty="0" smtClean="0"/>
              <a:t>C</a:t>
            </a:r>
            <a:r>
              <a:rPr lang="es-ES" dirty="0"/>
              <a:t>. </a:t>
            </a:r>
            <a:r>
              <a:rPr lang="es-ES" sz="2800" dirty="0"/>
              <a:t>No debemos enredarnos en un noviazgo si no es la voluntad de Dios </a:t>
            </a:r>
            <a:r>
              <a:rPr lang="es-ES" sz="2800" dirty="0">
                <a:solidFill>
                  <a:srgbClr val="FF0000"/>
                </a:solidFill>
              </a:rPr>
              <a:t>(2 Ti. </a:t>
            </a:r>
            <a:r>
              <a:rPr lang="es-ES" sz="2800" dirty="0" smtClean="0">
                <a:solidFill>
                  <a:srgbClr val="FF0000"/>
                </a:solidFill>
              </a:rPr>
              <a:t>2:3,4;  1 </a:t>
            </a:r>
            <a:r>
              <a:rPr lang="es-ES" sz="2800" dirty="0">
                <a:solidFill>
                  <a:srgbClr val="FF0000"/>
                </a:solidFill>
              </a:rPr>
              <a:t>Co. 7:7-9,17,27-28).</a:t>
            </a:r>
          </a:p>
        </p:txBody>
      </p:sp>
      <p:pic>
        <p:nvPicPr>
          <p:cNvPr id="4" name="Imagen 3"/>
          <p:cNvPicPr>
            <a:picLocks noChangeAspect="1"/>
          </p:cNvPicPr>
          <p:nvPr/>
        </p:nvPicPr>
        <p:blipFill>
          <a:blip r:embed="rId2"/>
          <a:stretch>
            <a:fillRect/>
          </a:stretch>
        </p:blipFill>
        <p:spPr>
          <a:xfrm>
            <a:off x="8467511" y="272955"/>
            <a:ext cx="2437050" cy="2019869"/>
          </a:xfrm>
          <a:prstGeom prst="rect">
            <a:avLst/>
          </a:prstGeom>
          <a:scene3d>
            <a:camera prst="orthographicFront"/>
            <a:lightRig rig="threePt" dir="t"/>
          </a:scene3d>
          <a:sp3d>
            <a:bevelT prst="angle"/>
          </a:sp3d>
        </p:spPr>
      </p:pic>
      <p:pic>
        <p:nvPicPr>
          <p:cNvPr id="5" name="Imagen 4"/>
          <p:cNvPicPr>
            <a:picLocks noChangeAspect="1"/>
          </p:cNvPicPr>
          <p:nvPr/>
        </p:nvPicPr>
        <p:blipFill>
          <a:blip r:embed="rId3"/>
          <a:stretch>
            <a:fillRect/>
          </a:stretch>
        </p:blipFill>
        <p:spPr>
          <a:xfrm>
            <a:off x="8467511" y="4913194"/>
            <a:ext cx="2437050" cy="1764969"/>
          </a:xfrm>
          <a:prstGeom prst="rect">
            <a:avLst/>
          </a:prstGeom>
          <a:scene3d>
            <a:camera prst="orthographicFront"/>
            <a:lightRig rig="threePt" dir="t"/>
          </a:scene3d>
          <a:sp3d>
            <a:bevelT prst="angle"/>
          </a:sp3d>
        </p:spPr>
        <p:style>
          <a:lnRef idx="2">
            <a:schemeClr val="dk1"/>
          </a:lnRef>
          <a:fillRef idx="1">
            <a:schemeClr val="lt1"/>
          </a:fillRef>
          <a:effectRef idx="0">
            <a:schemeClr val="dk1"/>
          </a:effectRef>
          <a:fontRef idx="minor">
            <a:schemeClr val="dk1"/>
          </a:fontRef>
        </p:style>
      </p:pic>
      <p:pic>
        <p:nvPicPr>
          <p:cNvPr id="6" name="Imagen 5"/>
          <p:cNvPicPr>
            <a:picLocks noChangeAspect="1"/>
          </p:cNvPicPr>
          <p:nvPr/>
        </p:nvPicPr>
        <p:blipFill>
          <a:blip r:embed="rId4"/>
          <a:stretch>
            <a:fillRect/>
          </a:stretch>
        </p:blipFill>
        <p:spPr>
          <a:xfrm>
            <a:off x="8467511" y="2470245"/>
            <a:ext cx="2437050" cy="2265528"/>
          </a:xfrm>
          <a:prstGeom prst="rect">
            <a:avLst/>
          </a:prstGeom>
          <a:scene3d>
            <a:camera prst="orthographicFront"/>
            <a:lightRig rig="threePt" dir="t"/>
          </a:scene3d>
          <a:sp3d>
            <a:bevelT prst="angle"/>
          </a:sp3d>
        </p:spPr>
      </p:pic>
    </p:spTree>
    <p:extLst>
      <p:ext uri="{BB962C8B-B14F-4D97-AF65-F5344CB8AC3E}">
        <p14:creationId xmlns:p14="http://schemas.microsoft.com/office/powerpoint/2010/main" val="688388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13898"/>
            <a:ext cx="10515600" cy="6291617"/>
          </a:xfrm>
          <a:scene3d>
            <a:camera prst="orthographicFront"/>
            <a:lightRig rig="threePt" dir="t"/>
          </a:scene3d>
          <a:sp3d>
            <a:bevelT prst="angle"/>
          </a:sp3d>
        </p:spPr>
        <p:style>
          <a:lnRef idx="2">
            <a:schemeClr val="dk1"/>
          </a:lnRef>
          <a:fillRef idx="1">
            <a:schemeClr val="lt1"/>
          </a:fillRef>
          <a:effectRef idx="0">
            <a:schemeClr val="dk1"/>
          </a:effectRef>
          <a:fontRef idx="minor">
            <a:schemeClr val="dk1"/>
          </a:fontRef>
        </p:style>
        <p:txBody>
          <a:bodyPr>
            <a:normAutofit/>
          </a:bodyPr>
          <a:lstStyle/>
          <a:p>
            <a:pPr marL="457200" lvl="1" indent="0">
              <a:buNone/>
            </a:pPr>
            <a:r>
              <a:rPr lang="es-ES" sz="3600" b="1" dirty="0"/>
              <a:t>D</a:t>
            </a:r>
            <a:r>
              <a:rPr lang="es-ES" sz="2800" dirty="0"/>
              <a:t>. Es esencial tener la mujer que Dios tiene para uno </a:t>
            </a:r>
            <a:r>
              <a:rPr lang="es-ES" sz="2800" dirty="0">
                <a:solidFill>
                  <a:srgbClr val="FF0000"/>
                </a:solidFill>
              </a:rPr>
              <a:t>(Prov. 18:22, 19:14).</a:t>
            </a:r>
          </a:p>
          <a:p>
            <a:pPr marL="457200" lvl="1" indent="0">
              <a:buNone/>
            </a:pPr>
            <a:r>
              <a:rPr lang="es-ES" sz="3600" b="1" dirty="0"/>
              <a:t>E</a:t>
            </a:r>
            <a:r>
              <a:rPr lang="es-ES" sz="2800" dirty="0"/>
              <a:t>. El tiempo de comenzar un noviazgo debe quedar bajo la voluntad de Dios </a:t>
            </a:r>
            <a:r>
              <a:rPr lang="es-ES" sz="2800" dirty="0">
                <a:solidFill>
                  <a:srgbClr val="FF0000"/>
                </a:solidFill>
              </a:rPr>
              <a:t>(</a:t>
            </a:r>
            <a:r>
              <a:rPr lang="es-ES" sz="2800" dirty="0" smtClean="0">
                <a:solidFill>
                  <a:srgbClr val="FF0000"/>
                </a:solidFill>
              </a:rPr>
              <a:t>Ecl. 3:1-8).</a:t>
            </a:r>
            <a:endParaRPr lang="es-ES" sz="2800" dirty="0">
              <a:solidFill>
                <a:srgbClr val="FF0000"/>
              </a:solidFill>
            </a:endParaRPr>
          </a:p>
          <a:p>
            <a:pPr marL="457200" lvl="1" indent="0">
              <a:buNone/>
            </a:pPr>
            <a:r>
              <a:rPr lang="es-ES" sz="3600" b="1" dirty="0"/>
              <a:t>F</a:t>
            </a:r>
            <a:r>
              <a:rPr lang="es-ES" sz="2800" dirty="0"/>
              <a:t>. Debemos concentrarnos en las cosas agradables a Dios- </a:t>
            </a:r>
            <a:r>
              <a:rPr lang="es-ES" sz="2800" i="1" u="sng" dirty="0">
                <a:latin typeface="Bell MT" panose="02020503060305020303" pitchFamily="18" charset="0"/>
              </a:rPr>
              <a:t>una relación que disminuya mi ministerio no es la voluntad de Dios </a:t>
            </a:r>
            <a:r>
              <a:rPr lang="es-ES" sz="2800" dirty="0">
                <a:solidFill>
                  <a:srgbClr val="FF0000"/>
                </a:solidFill>
              </a:rPr>
              <a:t>(Col. 1:10, 3:1-2, Fil. </a:t>
            </a:r>
            <a:r>
              <a:rPr lang="es-ES" sz="2800" dirty="0" smtClean="0">
                <a:solidFill>
                  <a:srgbClr val="FF0000"/>
                </a:solidFill>
              </a:rPr>
              <a:t>4:8.)</a:t>
            </a:r>
            <a:endParaRPr lang="es-ES" sz="2800" dirty="0">
              <a:solidFill>
                <a:srgbClr val="FF0000"/>
              </a:solidFill>
            </a:endParaRPr>
          </a:p>
          <a:p>
            <a:pPr marL="457200" lvl="1" indent="0">
              <a:buNone/>
            </a:pPr>
            <a:r>
              <a:rPr lang="es-ES" sz="3600" b="1" dirty="0"/>
              <a:t>G</a:t>
            </a:r>
            <a:r>
              <a:rPr lang="es-ES" sz="2800" dirty="0"/>
              <a:t>. Los jóvenes no deben discipular a las jóvenes, sino dejar esto a las mujeres más maduras </a:t>
            </a:r>
            <a:r>
              <a:rPr lang="es-ES" sz="2800" dirty="0">
                <a:solidFill>
                  <a:srgbClr val="FF0000"/>
                </a:solidFill>
              </a:rPr>
              <a:t>(Tito </a:t>
            </a:r>
            <a:r>
              <a:rPr lang="es-ES" sz="2800" dirty="0" smtClean="0">
                <a:solidFill>
                  <a:srgbClr val="FF0000"/>
                </a:solidFill>
              </a:rPr>
              <a:t>2:3-5).</a:t>
            </a:r>
            <a:endParaRPr lang="es-ES" sz="2800" dirty="0">
              <a:solidFill>
                <a:srgbClr val="FF0000"/>
              </a:solidFill>
            </a:endParaRPr>
          </a:p>
          <a:p>
            <a:pPr marL="457200" lvl="1" indent="0">
              <a:buNone/>
            </a:pPr>
            <a:r>
              <a:rPr lang="es-ES" sz="3600" b="1" dirty="0"/>
              <a:t>H</a:t>
            </a:r>
            <a:r>
              <a:rPr lang="es-ES" sz="2800" dirty="0"/>
              <a:t>. Es algo muy serio y poderoso abrir el corazón a una persona del sexo opuesto. Debemos estar seguros de la voluntad de Dios antes de hacerlo </a:t>
            </a:r>
            <a:r>
              <a:rPr lang="es-ES" sz="2800" dirty="0" smtClean="0">
                <a:solidFill>
                  <a:srgbClr val="FF0000"/>
                </a:solidFill>
              </a:rPr>
              <a:t>(Gen. </a:t>
            </a:r>
            <a:r>
              <a:rPr lang="es-ES" sz="2800" dirty="0">
                <a:solidFill>
                  <a:srgbClr val="FF0000"/>
                </a:solidFill>
              </a:rPr>
              <a:t>34:3, Jue. 16:15-18, 19:3, 2 R. 11:4, Rut 2:13, Prov. 6:23-25, 7:25, Ecl. 7:26, Os. </a:t>
            </a:r>
            <a:r>
              <a:rPr lang="es-ES" sz="2800" dirty="0" smtClean="0">
                <a:solidFill>
                  <a:srgbClr val="FF0000"/>
                </a:solidFill>
              </a:rPr>
              <a:t>2:14).</a:t>
            </a:r>
            <a:endParaRPr lang="es-ES" sz="2800" dirty="0">
              <a:solidFill>
                <a:srgbClr val="FF0000"/>
              </a:solidFill>
            </a:endParaRPr>
          </a:p>
        </p:txBody>
      </p:sp>
    </p:spTree>
    <p:extLst>
      <p:ext uri="{BB962C8B-B14F-4D97-AF65-F5344CB8AC3E}">
        <p14:creationId xmlns:p14="http://schemas.microsoft.com/office/powerpoint/2010/main" val="11313771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15370" y="365125"/>
            <a:ext cx="10638430" cy="1325563"/>
          </a:xfrm>
          <a:scene3d>
            <a:camera prst="orthographicFront"/>
            <a:lightRig rig="threePt" dir="t"/>
          </a:scene3d>
          <a:sp3d>
            <a:bevelT prst="angle"/>
          </a:sp3d>
        </p:spPr>
        <p:style>
          <a:lnRef idx="0">
            <a:schemeClr val="accent3"/>
          </a:lnRef>
          <a:fillRef idx="3">
            <a:schemeClr val="accent3"/>
          </a:fillRef>
          <a:effectRef idx="3">
            <a:schemeClr val="accent3"/>
          </a:effectRef>
          <a:fontRef idx="minor">
            <a:schemeClr val="lt1"/>
          </a:fontRef>
        </p:style>
        <p:txBody>
          <a:bodyPr>
            <a:normAutofit/>
          </a:bodyPr>
          <a:lstStyle/>
          <a:p>
            <a:r>
              <a:rPr lang="es-CO" sz="4000" b="1" i="1" dirty="0" smtClean="0">
                <a:effectLst>
                  <a:outerShdw blurRad="38100" dist="38100" dir="2700000" algn="tl">
                    <a:srgbClr val="000000">
                      <a:alpha val="43137"/>
                    </a:srgbClr>
                  </a:outerShdw>
                </a:effectLst>
                <a:latin typeface="Bell MT" panose="02020503060305020303" pitchFamily="18" charset="0"/>
              </a:rPr>
              <a:t>Mucho cuidado con suplir estas emergencias</a:t>
            </a:r>
            <a:endParaRPr lang="es-CO" sz="4000" b="1" i="1" dirty="0">
              <a:effectLst>
                <a:outerShdw blurRad="38100" dist="38100" dir="2700000" algn="tl">
                  <a:srgbClr val="000000">
                    <a:alpha val="43137"/>
                  </a:srgbClr>
                </a:outerShdw>
              </a:effectLst>
              <a:latin typeface="Bell MT" panose="02020503060305020303" pitchFamily="18" charset="0"/>
            </a:endParaRPr>
          </a:p>
        </p:txBody>
      </p:sp>
      <p:sp>
        <p:nvSpPr>
          <p:cNvPr id="3" name="Marcador de contenido 2"/>
          <p:cNvSpPr>
            <a:spLocks noGrp="1"/>
          </p:cNvSpPr>
          <p:nvPr>
            <p:ph idx="1"/>
          </p:nvPr>
        </p:nvSpPr>
        <p:spPr>
          <a:xfrm>
            <a:off x="715370" y="5500047"/>
            <a:ext cx="10638430" cy="1214651"/>
          </a:xfrm>
          <a:scene3d>
            <a:camera prst="orthographicFront"/>
            <a:lightRig rig="threePt" dir="t"/>
          </a:scene3d>
          <a:sp3d>
            <a:bevelT prst="angle"/>
          </a:sp3d>
        </p:spPr>
        <p:style>
          <a:lnRef idx="0">
            <a:schemeClr val="accent2"/>
          </a:lnRef>
          <a:fillRef idx="3">
            <a:schemeClr val="accent2"/>
          </a:fillRef>
          <a:effectRef idx="3">
            <a:schemeClr val="accent2"/>
          </a:effectRef>
          <a:fontRef idx="minor">
            <a:schemeClr val="lt1"/>
          </a:fontRef>
        </p:style>
        <p:txBody>
          <a:bodyPr>
            <a:noAutofit/>
          </a:bodyPr>
          <a:lstStyle/>
          <a:p>
            <a:pPr marL="0" indent="0" algn="ctr">
              <a:buNone/>
            </a:pPr>
            <a:r>
              <a:rPr lang="es-CO" sz="3600" b="1" dirty="0" smtClean="0"/>
              <a:t>Dios las reservó exclusivamente para el matrimonio: </a:t>
            </a:r>
          </a:p>
          <a:p>
            <a:pPr marL="0" indent="0" algn="ctr">
              <a:buNone/>
            </a:pPr>
            <a:r>
              <a:rPr lang="es-CO" sz="3600" b="1" dirty="0" smtClean="0"/>
              <a:t>(Gé.1:28)</a:t>
            </a:r>
            <a:endParaRPr lang="es-CO" sz="3600" b="1" dirty="0"/>
          </a:p>
        </p:txBody>
      </p:sp>
      <p:pic>
        <p:nvPicPr>
          <p:cNvPr id="4" name="Imagen 3"/>
          <p:cNvPicPr>
            <a:picLocks noChangeAspect="1"/>
          </p:cNvPicPr>
          <p:nvPr/>
        </p:nvPicPr>
        <p:blipFill>
          <a:blip r:embed="rId2"/>
          <a:stretch>
            <a:fillRect/>
          </a:stretch>
        </p:blipFill>
        <p:spPr>
          <a:xfrm>
            <a:off x="715370" y="1982992"/>
            <a:ext cx="3228833" cy="3224750"/>
          </a:xfrm>
          <a:prstGeom prst="rect">
            <a:avLst/>
          </a:prstGeom>
          <a:scene3d>
            <a:camera prst="orthographicFront"/>
            <a:lightRig rig="threePt" dir="t"/>
          </a:scene3d>
          <a:sp3d>
            <a:bevelT prst="angle"/>
          </a:sp3d>
        </p:spPr>
      </p:pic>
      <p:pic>
        <p:nvPicPr>
          <p:cNvPr id="5" name="Imagen 4"/>
          <p:cNvPicPr>
            <a:picLocks noChangeAspect="1"/>
          </p:cNvPicPr>
          <p:nvPr/>
        </p:nvPicPr>
        <p:blipFill>
          <a:blip r:embed="rId3"/>
          <a:stretch>
            <a:fillRect/>
          </a:stretch>
        </p:blipFill>
        <p:spPr>
          <a:xfrm>
            <a:off x="4094328" y="1982992"/>
            <a:ext cx="3794078" cy="3224751"/>
          </a:xfrm>
          <a:prstGeom prst="rect">
            <a:avLst/>
          </a:prstGeom>
          <a:scene3d>
            <a:camera prst="orthographicFront"/>
            <a:lightRig rig="threePt" dir="t"/>
          </a:scene3d>
          <a:sp3d>
            <a:bevelT prst="angle"/>
          </a:sp3d>
        </p:spPr>
      </p:pic>
      <p:pic>
        <p:nvPicPr>
          <p:cNvPr id="6" name="Imagen 5"/>
          <p:cNvPicPr>
            <a:picLocks noChangeAspect="1"/>
          </p:cNvPicPr>
          <p:nvPr/>
        </p:nvPicPr>
        <p:blipFill>
          <a:blip r:embed="rId4"/>
          <a:stretch>
            <a:fillRect/>
          </a:stretch>
        </p:blipFill>
        <p:spPr>
          <a:xfrm>
            <a:off x="8065827" y="1982993"/>
            <a:ext cx="3287973" cy="3224750"/>
          </a:xfrm>
          <a:prstGeom prst="rect">
            <a:avLst/>
          </a:prstGeom>
          <a:scene3d>
            <a:camera prst="orthographicFront"/>
            <a:lightRig rig="threePt" dir="t"/>
          </a:scene3d>
          <a:sp3d>
            <a:bevelT prst="angle"/>
          </a:sp3d>
        </p:spPr>
        <p:style>
          <a:lnRef idx="2">
            <a:schemeClr val="dk1"/>
          </a:lnRef>
          <a:fillRef idx="1">
            <a:schemeClr val="lt1"/>
          </a:fillRef>
          <a:effectRef idx="0">
            <a:schemeClr val="dk1"/>
          </a:effectRef>
          <a:fontRef idx="minor">
            <a:schemeClr val="dk1"/>
          </a:fontRef>
        </p:style>
      </p:pic>
    </p:spTree>
    <p:extLst>
      <p:ext uri="{BB962C8B-B14F-4D97-AF65-F5344CB8AC3E}">
        <p14:creationId xmlns:p14="http://schemas.microsoft.com/office/powerpoint/2010/main" val="42532607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72955"/>
            <a:ext cx="8210266" cy="6277970"/>
          </a:xfrm>
          <a:scene3d>
            <a:camera prst="orthographicFront"/>
            <a:lightRig rig="threePt" dir="t"/>
          </a:scene3d>
          <a:sp3d>
            <a:bevelT w="139700" h="139700" prst="divot"/>
          </a:sp3d>
        </p:spPr>
        <p:style>
          <a:lnRef idx="2">
            <a:schemeClr val="dk1"/>
          </a:lnRef>
          <a:fillRef idx="1">
            <a:schemeClr val="lt1"/>
          </a:fillRef>
          <a:effectRef idx="0">
            <a:schemeClr val="dk1"/>
          </a:effectRef>
          <a:fontRef idx="minor">
            <a:schemeClr val="dk1"/>
          </a:fontRef>
        </p:style>
        <p:txBody>
          <a:bodyPr>
            <a:normAutofit/>
          </a:bodyPr>
          <a:lstStyle/>
          <a:p>
            <a:pPr marL="0" indent="0">
              <a:buNone/>
            </a:pPr>
            <a:r>
              <a:rPr lang="es-ES" sz="4000" dirty="0"/>
              <a:t>IV</a:t>
            </a:r>
            <a:r>
              <a:rPr lang="es-ES" sz="3200" dirty="0"/>
              <a:t>. </a:t>
            </a:r>
            <a:r>
              <a:rPr lang="es-ES" sz="3200" dirty="0">
                <a:solidFill>
                  <a:srgbClr val="FF0000"/>
                </a:solidFill>
              </a:rPr>
              <a:t>Nuestro trato con el sexo opuesto siempre debe ser santo y puro</a:t>
            </a:r>
            <a:r>
              <a:rPr lang="es-ES" sz="3200" dirty="0"/>
              <a:t>. </a:t>
            </a:r>
            <a:r>
              <a:rPr lang="es-ES" sz="3200" u="sng" dirty="0" smtClean="0"/>
              <a:t>2 cor.11:2 </a:t>
            </a:r>
            <a:endParaRPr lang="es-ES" sz="3200" u="sng" dirty="0"/>
          </a:p>
          <a:p>
            <a:endParaRPr lang="es-ES" sz="3200" dirty="0" smtClean="0"/>
          </a:p>
          <a:p>
            <a:pPr lvl="1"/>
            <a:r>
              <a:rPr lang="es-ES" sz="3600" b="1" dirty="0" smtClean="0"/>
              <a:t>A</a:t>
            </a:r>
            <a:r>
              <a:rPr lang="es-ES" sz="3200" dirty="0"/>
              <a:t>. La voluntad de Dios es que seamos </a:t>
            </a:r>
            <a:r>
              <a:rPr lang="es-ES" sz="3200" dirty="0" smtClean="0"/>
              <a:t>santos </a:t>
            </a:r>
            <a:r>
              <a:rPr lang="es-ES" sz="3200" dirty="0"/>
              <a:t>y que evitemos la fornicación </a:t>
            </a:r>
            <a:r>
              <a:rPr lang="es-ES" sz="3200" dirty="0">
                <a:solidFill>
                  <a:srgbClr val="FF0000"/>
                </a:solidFill>
              </a:rPr>
              <a:t>(1 Tes. 4:1-8, 1 Ti. 4:12, 5:22, 2 Ti. 2:22</a:t>
            </a:r>
            <a:r>
              <a:rPr lang="es-ES" sz="3200" dirty="0" smtClean="0">
                <a:solidFill>
                  <a:srgbClr val="FF0000"/>
                </a:solidFill>
              </a:rPr>
              <a:t>). </a:t>
            </a:r>
            <a:endParaRPr lang="es-ES" sz="4000" dirty="0" smtClean="0"/>
          </a:p>
          <a:p>
            <a:pPr lvl="1"/>
            <a:r>
              <a:rPr lang="es-ES" sz="3600" b="1" dirty="0" smtClean="0"/>
              <a:t>B</a:t>
            </a:r>
            <a:r>
              <a:rPr lang="es-ES" sz="3200" dirty="0"/>
              <a:t>. El sexo, creado por Dios, es bueno </a:t>
            </a:r>
            <a:r>
              <a:rPr lang="es-ES" sz="3200" dirty="0" smtClean="0"/>
              <a:t>(Gen. </a:t>
            </a:r>
            <a:r>
              <a:rPr lang="es-ES" sz="3200" dirty="0"/>
              <a:t>1:31), pero sólo dentro del matrimonio </a:t>
            </a:r>
            <a:r>
              <a:rPr lang="es-ES" sz="3200" dirty="0">
                <a:solidFill>
                  <a:srgbClr val="FF0000"/>
                </a:solidFill>
              </a:rPr>
              <a:t>(He. 13:4, Prov. 5:15-23).</a:t>
            </a:r>
          </a:p>
          <a:p>
            <a:endParaRPr lang="es-ES" sz="4000" dirty="0" smtClean="0"/>
          </a:p>
          <a:p>
            <a:pPr lvl="1"/>
            <a:r>
              <a:rPr lang="es-ES" sz="3600" b="1" dirty="0" smtClean="0"/>
              <a:t>C</a:t>
            </a:r>
            <a:r>
              <a:rPr lang="es-ES" sz="3200" dirty="0"/>
              <a:t>. A las jóvenes cristianas hay que tratarlas como hermanas, con toda pureza </a:t>
            </a:r>
            <a:r>
              <a:rPr lang="es-ES" sz="3200" dirty="0">
                <a:solidFill>
                  <a:srgbClr val="FF0000"/>
                </a:solidFill>
              </a:rPr>
              <a:t>(1 Ti. 5:2).</a:t>
            </a:r>
          </a:p>
        </p:txBody>
      </p:sp>
      <p:pic>
        <p:nvPicPr>
          <p:cNvPr id="4" name="Imagen 3"/>
          <p:cNvPicPr>
            <a:picLocks noChangeAspect="1"/>
          </p:cNvPicPr>
          <p:nvPr/>
        </p:nvPicPr>
        <p:blipFill>
          <a:blip r:embed="rId2"/>
          <a:stretch>
            <a:fillRect/>
          </a:stretch>
        </p:blipFill>
        <p:spPr>
          <a:xfrm>
            <a:off x="9184659" y="272954"/>
            <a:ext cx="2857500" cy="3316407"/>
          </a:xfrm>
          <a:prstGeom prst="rect">
            <a:avLst/>
          </a:prstGeom>
        </p:spPr>
      </p:pic>
      <p:pic>
        <p:nvPicPr>
          <p:cNvPr id="2" name="Imagen 1"/>
          <p:cNvPicPr>
            <a:picLocks noChangeAspect="1"/>
          </p:cNvPicPr>
          <p:nvPr/>
        </p:nvPicPr>
        <p:blipFill>
          <a:blip r:embed="rId3"/>
          <a:stretch>
            <a:fillRect/>
          </a:stretch>
        </p:blipFill>
        <p:spPr>
          <a:xfrm>
            <a:off x="9184659" y="4245606"/>
            <a:ext cx="2857500" cy="2305319"/>
          </a:xfrm>
          <a:prstGeom prst="rect">
            <a:avLst/>
          </a:prstGeo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pic>
      <p:sp>
        <p:nvSpPr>
          <p:cNvPr id="8" name="Rectángulo 7"/>
          <p:cNvSpPr/>
          <p:nvPr/>
        </p:nvSpPr>
        <p:spPr>
          <a:xfrm>
            <a:off x="9137973" y="3732817"/>
            <a:ext cx="3006079" cy="369332"/>
          </a:xfrm>
          <a:prstGeom prst="rect">
            <a:avLst/>
          </a:prstGeom>
        </p:spPr>
        <p:txBody>
          <a:bodyPr wrap="none">
            <a:spAutoFit/>
          </a:bodyPr>
          <a:lstStyle/>
          <a:p>
            <a:r>
              <a:rPr lang="es-ES" b="1" i="1" dirty="0">
                <a:effectLst>
                  <a:outerShdw blurRad="38100" dist="38100" dir="2700000" algn="tl">
                    <a:srgbClr val="000000">
                      <a:alpha val="43137"/>
                    </a:srgbClr>
                  </a:outerShdw>
                </a:effectLst>
              </a:rPr>
              <a:t>Donde está Dios hay santidad</a:t>
            </a:r>
          </a:p>
        </p:txBody>
      </p:sp>
    </p:spTree>
    <p:extLst>
      <p:ext uri="{BB962C8B-B14F-4D97-AF65-F5344CB8AC3E}">
        <p14:creationId xmlns:p14="http://schemas.microsoft.com/office/powerpoint/2010/main" val="27357205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47730"/>
            <a:ext cx="8215648" cy="6284890"/>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fontScale="85000" lnSpcReduction="20000"/>
          </a:bodyPr>
          <a:lstStyle/>
          <a:p>
            <a:endParaRPr lang="es-ES" sz="3200" b="1" dirty="0" smtClean="0"/>
          </a:p>
          <a:p>
            <a:r>
              <a:rPr lang="es-ES" sz="3200" b="1" dirty="0" smtClean="0"/>
              <a:t>D</a:t>
            </a:r>
            <a:r>
              <a:rPr lang="es-ES" dirty="0"/>
              <a:t>. Es importante tener casi nada de contacto físico con una persona del sexo </a:t>
            </a:r>
            <a:r>
              <a:rPr lang="es-ES" dirty="0" smtClean="0"/>
              <a:t>opuesto </a:t>
            </a:r>
            <a:r>
              <a:rPr lang="es-ES" dirty="0" smtClean="0">
                <a:solidFill>
                  <a:srgbClr val="FF0000"/>
                </a:solidFill>
              </a:rPr>
              <a:t>(1 </a:t>
            </a:r>
            <a:r>
              <a:rPr lang="es-ES" dirty="0">
                <a:solidFill>
                  <a:srgbClr val="FF0000"/>
                </a:solidFill>
              </a:rPr>
              <a:t>Co. 7:1).</a:t>
            </a:r>
          </a:p>
          <a:p>
            <a:endParaRPr lang="es-ES" sz="3200" b="1" dirty="0" smtClean="0"/>
          </a:p>
          <a:p>
            <a:r>
              <a:rPr lang="es-ES" sz="3200" b="1" dirty="0" smtClean="0"/>
              <a:t>E</a:t>
            </a:r>
            <a:r>
              <a:rPr lang="es-ES" dirty="0"/>
              <a:t>. Es sano establecer relaciones sociales en grupo en vez de individualmente </a:t>
            </a:r>
            <a:r>
              <a:rPr lang="es-ES" dirty="0">
                <a:solidFill>
                  <a:srgbClr val="FF0000"/>
                </a:solidFill>
              </a:rPr>
              <a:t>(He. 10:24-25).</a:t>
            </a:r>
          </a:p>
          <a:p>
            <a:endParaRPr lang="es-ES" sz="3200" b="1" dirty="0" smtClean="0"/>
          </a:p>
          <a:p>
            <a:r>
              <a:rPr lang="es-ES" sz="3200" b="1" dirty="0" smtClean="0"/>
              <a:t>F</a:t>
            </a:r>
            <a:r>
              <a:rPr lang="es-ES" dirty="0"/>
              <a:t>. La Biblia enfatiza la importancia de la pureza </a:t>
            </a:r>
            <a:r>
              <a:rPr lang="es-ES" dirty="0">
                <a:solidFill>
                  <a:srgbClr val="FF0000"/>
                </a:solidFill>
              </a:rPr>
              <a:t>(1 Ti. </a:t>
            </a:r>
            <a:r>
              <a:rPr lang="es-ES" dirty="0" smtClean="0">
                <a:solidFill>
                  <a:srgbClr val="FF0000"/>
                </a:solidFill>
              </a:rPr>
              <a:t>4:12; </a:t>
            </a:r>
            <a:r>
              <a:rPr lang="es-ES" dirty="0">
                <a:solidFill>
                  <a:srgbClr val="FF0000"/>
                </a:solidFill>
              </a:rPr>
              <a:t>Tito </a:t>
            </a:r>
            <a:r>
              <a:rPr lang="es-ES" dirty="0" smtClean="0">
                <a:solidFill>
                  <a:srgbClr val="FF0000"/>
                </a:solidFill>
              </a:rPr>
              <a:t>1:15; 1 Jun.. 3:3).</a:t>
            </a:r>
            <a:endParaRPr lang="es-ES" dirty="0">
              <a:solidFill>
                <a:srgbClr val="FF0000"/>
              </a:solidFill>
            </a:endParaRPr>
          </a:p>
          <a:p>
            <a:endParaRPr lang="es-ES" sz="3200" b="1" dirty="0" smtClean="0"/>
          </a:p>
          <a:p>
            <a:r>
              <a:rPr lang="es-ES" sz="3200" b="1" dirty="0" smtClean="0"/>
              <a:t>G</a:t>
            </a:r>
            <a:r>
              <a:rPr lang="es-ES" dirty="0"/>
              <a:t>. Hay actitudes sexuales aparte de la fornicación que Dios condena </a:t>
            </a:r>
            <a:r>
              <a:rPr lang="es-ES" dirty="0">
                <a:solidFill>
                  <a:srgbClr val="FF0000"/>
                </a:solidFill>
              </a:rPr>
              <a:t>(Job. </a:t>
            </a:r>
            <a:r>
              <a:rPr lang="es-ES" dirty="0" smtClean="0">
                <a:solidFill>
                  <a:srgbClr val="FF0000"/>
                </a:solidFill>
              </a:rPr>
              <a:t>31:1; </a:t>
            </a:r>
            <a:r>
              <a:rPr lang="es-ES" dirty="0">
                <a:solidFill>
                  <a:srgbClr val="FF0000"/>
                </a:solidFill>
              </a:rPr>
              <a:t>Mt. </a:t>
            </a:r>
            <a:r>
              <a:rPr lang="es-ES" dirty="0" smtClean="0">
                <a:solidFill>
                  <a:srgbClr val="FF0000"/>
                </a:solidFill>
              </a:rPr>
              <a:t>5:27-28; </a:t>
            </a:r>
            <a:r>
              <a:rPr lang="es-ES" dirty="0">
                <a:solidFill>
                  <a:srgbClr val="FF0000"/>
                </a:solidFill>
              </a:rPr>
              <a:t>Ro. </a:t>
            </a:r>
            <a:r>
              <a:rPr lang="es-ES" dirty="0" smtClean="0">
                <a:solidFill>
                  <a:srgbClr val="FF0000"/>
                </a:solidFill>
              </a:rPr>
              <a:t>1:24-32; </a:t>
            </a:r>
            <a:r>
              <a:rPr lang="es-ES" dirty="0">
                <a:solidFill>
                  <a:srgbClr val="FF0000"/>
                </a:solidFill>
              </a:rPr>
              <a:t>Gá. </a:t>
            </a:r>
            <a:r>
              <a:rPr lang="es-ES" dirty="0" smtClean="0">
                <a:solidFill>
                  <a:srgbClr val="FF0000"/>
                </a:solidFill>
              </a:rPr>
              <a:t>5:19-21; </a:t>
            </a:r>
            <a:r>
              <a:rPr lang="es-ES" dirty="0">
                <a:solidFill>
                  <a:srgbClr val="FF0000"/>
                </a:solidFill>
              </a:rPr>
              <a:t>1 </a:t>
            </a:r>
            <a:r>
              <a:rPr lang="es-ES" dirty="0" smtClean="0">
                <a:solidFill>
                  <a:srgbClr val="FF0000"/>
                </a:solidFill>
              </a:rPr>
              <a:t>Tés. 4:3).</a:t>
            </a:r>
            <a:endParaRPr lang="es-ES" dirty="0">
              <a:solidFill>
                <a:srgbClr val="FF0000"/>
              </a:solidFill>
            </a:endParaRPr>
          </a:p>
          <a:p>
            <a:endParaRPr lang="es-ES" sz="3200" b="1" dirty="0" smtClean="0"/>
          </a:p>
          <a:p>
            <a:r>
              <a:rPr lang="es-ES" sz="3200" b="1" dirty="0" smtClean="0"/>
              <a:t>H</a:t>
            </a:r>
            <a:r>
              <a:rPr lang="es-ES" dirty="0"/>
              <a:t>. Un poco de estímulo produce el deseo para </a:t>
            </a:r>
            <a:r>
              <a:rPr lang="es-ES" dirty="0" smtClean="0"/>
              <a:t>ir más allá </a:t>
            </a:r>
            <a:r>
              <a:rPr lang="es-ES" dirty="0">
                <a:solidFill>
                  <a:srgbClr val="FF0000"/>
                </a:solidFill>
              </a:rPr>
              <a:t>(Ecl. 1:8, CC 2:6-7</a:t>
            </a:r>
            <a:r>
              <a:rPr lang="es-ES" dirty="0" smtClean="0">
                <a:solidFill>
                  <a:srgbClr val="FF0000"/>
                </a:solidFill>
              </a:rPr>
              <a:t>). </a:t>
            </a:r>
            <a:r>
              <a:rPr lang="es-ES" dirty="0" smtClean="0">
                <a:solidFill>
                  <a:schemeClr val="tx1"/>
                </a:solidFill>
              </a:rPr>
              <a:t>Por ende, los novios no deben estar a solas. Es muy tentador.</a:t>
            </a:r>
            <a:endParaRPr lang="es-CO" dirty="0">
              <a:solidFill>
                <a:schemeClr val="tx1"/>
              </a:solidFill>
            </a:endParaRPr>
          </a:p>
        </p:txBody>
      </p:sp>
      <p:pic>
        <p:nvPicPr>
          <p:cNvPr id="4" name="Imagen 3"/>
          <p:cNvPicPr>
            <a:picLocks noChangeAspect="1"/>
          </p:cNvPicPr>
          <p:nvPr/>
        </p:nvPicPr>
        <p:blipFill>
          <a:blip r:embed="rId2"/>
          <a:stretch>
            <a:fillRect/>
          </a:stretch>
        </p:blipFill>
        <p:spPr>
          <a:xfrm>
            <a:off x="9053848" y="347730"/>
            <a:ext cx="2871989" cy="1946652"/>
          </a:xfrm>
          <a:prstGeom prst="rect">
            <a:avLst/>
          </a:prstGeom>
        </p:spPr>
      </p:pic>
      <p:pic>
        <p:nvPicPr>
          <p:cNvPr id="5" name="Imagen 4"/>
          <p:cNvPicPr>
            <a:picLocks noChangeAspect="1"/>
          </p:cNvPicPr>
          <p:nvPr/>
        </p:nvPicPr>
        <p:blipFill>
          <a:blip r:embed="rId3"/>
          <a:stretch>
            <a:fillRect/>
          </a:stretch>
        </p:blipFill>
        <p:spPr>
          <a:xfrm>
            <a:off x="9053847" y="2485553"/>
            <a:ext cx="2871989" cy="1978986"/>
          </a:xfrm>
          <a:prstGeom prst="rect">
            <a:avLst/>
          </a:prstGeom>
        </p:spPr>
      </p:pic>
      <p:pic>
        <p:nvPicPr>
          <p:cNvPr id="6" name="Imagen 5"/>
          <p:cNvPicPr>
            <a:picLocks noChangeAspect="1"/>
          </p:cNvPicPr>
          <p:nvPr/>
        </p:nvPicPr>
        <p:blipFill>
          <a:blip r:embed="rId4"/>
          <a:stretch>
            <a:fillRect/>
          </a:stretch>
        </p:blipFill>
        <p:spPr>
          <a:xfrm>
            <a:off x="9053848" y="4655710"/>
            <a:ext cx="2871989" cy="1976909"/>
          </a:xfrm>
          <a:prstGeom prst="rect">
            <a:avLst/>
          </a:prstGeom>
        </p:spPr>
      </p:pic>
    </p:spTree>
    <p:extLst>
      <p:ext uri="{BB962C8B-B14F-4D97-AF65-F5344CB8AC3E}">
        <p14:creationId xmlns:p14="http://schemas.microsoft.com/office/powerpoint/2010/main" val="26805554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12124"/>
            <a:ext cx="8602014" cy="6156101"/>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lnSpcReduction="10000"/>
          </a:bodyPr>
          <a:lstStyle/>
          <a:p>
            <a:r>
              <a:rPr lang="es-ES" sz="3600" b="1" dirty="0"/>
              <a:t>V</a:t>
            </a:r>
            <a:r>
              <a:rPr lang="es-ES" dirty="0"/>
              <a:t>. </a:t>
            </a:r>
            <a:r>
              <a:rPr lang="es-ES" b="1" dirty="0">
                <a:solidFill>
                  <a:srgbClr val="FF0000"/>
                </a:solidFill>
              </a:rPr>
              <a:t>Levantar expectativas en el sexo opuesto nunca es un juego: es algo serio</a:t>
            </a:r>
            <a:r>
              <a:rPr lang="es-ES" dirty="0"/>
              <a:t>. </a:t>
            </a:r>
          </a:p>
          <a:p>
            <a:pPr lvl="1"/>
            <a:r>
              <a:rPr lang="es-ES" sz="2800" b="1" dirty="0"/>
              <a:t>A</a:t>
            </a:r>
            <a:r>
              <a:rPr lang="es-ES" dirty="0"/>
              <a:t>. No debemos tomar nuestros patrones para el noviazgo del mundo, sino de Dios </a:t>
            </a:r>
            <a:r>
              <a:rPr lang="es-ES" dirty="0">
                <a:solidFill>
                  <a:srgbClr val="FF0000"/>
                </a:solidFill>
              </a:rPr>
              <a:t>(Ro. 12:1-2, Col. </a:t>
            </a:r>
            <a:r>
              <a:rPr lang="es-ES" dirty="0" smtClean="0">
                <a:solidFill>
                  <a:srgbClr val="FF0000"/>
                </a:solidFill>
              </a:rPr>
              <a:t>3:1-10). </a:t>
            </a:r>
            <a:r>
              <a:rPr lang="es-ES" dirty="0" smtClean="0">
                <a:solidFill>
                  <a:schemeClr val="tx1"/>
                </a:solidFill>
              </a:rPr>
              <a:t>Dios debe ser nuestro ejemplo en todo.</a:t>
            </a:r>
            <a:endParaRPr lang="es-ES" dirty="0">
              <a:solidFill>
                <a:schemeClr val="tx1"/>
              </a:solidFill>
            </a:endParaRPr>
          </a:p>
          <a:p>
            <a:pPr lvl="1"/>
            <a:r>
              <a:rPr lang="es-ES" sz="2800" b="1" dirty="0">
                <a:solidFill>
                  <a:schemeClr val="tx1"/>
                </a:solidFill>
              </a:rPr>
              <a:t>B</a:t>
            </a:r>
            <a:r>
              <a:rPr lang="es-ES" dirty="0">
                <a:solidFill>
                  <a:schemeClr val="tx1"/>
                </a:solidFill>
              </a:rPr>
              <a:t>. Lo que sembramos, cosechamos. No podem</a:t>
            </a:r>
            <a:r>
              <a:rPr lang="es-ES" dirty="0"/>
              <a:t>os burlarnos de Dios o de otro hermano sin sufrir las consecuencias </a:t>
            </a:r>
            <a:r>
              <a:rPr lang="es-ES" dirty="0">
                <a:solidFill>
                  <a:srgbClr val="FF0000"/>
                </a:solidFill>
              </a:rPr>
              <a:t>(Gá. 6:7-8).</a:t>
            </a:r>
          </a:p>
          <a:p>
            <a:pPr lvl="1"/>
            <a:r>
              <a:rPr lang="es-ES" sz="2800" b="1" dirty="0"/>
              <a:t>C</a:t>
            </a:r>
            <a:r>
              <a:rPr lang="es-ES" dirty="0"/>
              <a:t>. Hay que cuidar de no lastimar a la otra persona. La mujer es más sensible. </a:t>
            </a:r>
            <a:r>
              <a:rPr lang="es-ES" dirty="0">
                <a:solidFill>
                  <a:srgbClr val="FF0000"/>
                </a:solidFill>
              </a:rPr>
              <a:t>(1 P. 3:7</a:t>
            </a:r>
            <a:r>
              <a:rPr lang="es-ES" dirty="0" smtClean="0">
                <a:solidFill>
                  <a:srgbClr val="FF0000"/>
                </a:solidFill>
              </a:rPr>
              <a:t>). </a:t>
            </a:r>
            <a:r>
              <a:rPr lang="es-ES" dirty="0" smtClean="0"/>
              <a:t>Debes tratarla con delicadeza, como si trataras una rosa.</a:t>
            </a:r>
            <a:endParaRPr lang="es-ES" dirty="0"/>
          </a:p>
          <a:p>
            <a:pPr lvl="1"/>
            <a:r>
              <a:rPr lang="es-ES" sz="2800" b="1" dirty="0"/>
              <a:t>D</a:t>
            </a:r>
            <a:r>
              <a:rPr lang="es-ES" dirty="0"/>
              <a:t>. No se debe levantar temas del noviazgo o del matrimonio entre dos personas del sexo opuesto si no están pensando seriamente en hacerse novios </a:t>
            </a:r>
            <a:r>
              <a:rPr lang="es-ES" dirty="0">
                <a:solidFill>
                  <a:srgbClr val="FF0000"/>
                </a:solidFill>
              </a:rPr>
              <a:t>(1 </a:t>
            </a:r>
            <a:r>
              <a:rPr lang="es-ES" dirty="0" smtClean="0">
                <a:solidFill>
                  <a:srgbClr val="FF0000"/>
                </a:solidFill>
              </a:rPr>
              <a:t>Tes</a:t>
            </a:r>
            <a:r>
              <a:rPr lang="es-ES" dirty="0">
                <a:solidFill>
                  <a:srgbClr val="FF0000"/>
                </a:solidFill>
              </a:rPr>
              <a:t>. 4:6).</a:t>
            </a:r>
          </a:p>
          <a:p>
            <a:pPr lvl="1"/>
            <a:r>
              <a:rPr lang="es-ES" sz="2800" b="1" dirty="0"/>
              <a:t>E</a:t>
            </a:r>
            <a:r>
              <a:rPr lang="es-ES" dirty="0"/>
              <a:t>. Un dirigente tiene más responsabilidad de cuidarse en esto que los demás </a:t>
            </a:r>
            <a:r>
              <a:rPr lang="es-ES" dirty="0">
                <a:solidFill>
                  <a:srgbClr val="FF0000"/>
                </a:solidFill>
              </a:rPr>
              <a:t>(1 Ti. 5:19-20, Stg. 3:1</a:t>
            </a:r>
            <a:r>
              <a:rPr lang="es-ES" dirty="0" smtClean="0">
                <a:solidFill>
                  <a:srgbClr val="FF0000"/>
                </a:solidFill>
              </a:rPr>
              <a:t>). </a:t>
            </a:r>
            <a:r>
              <a:rPr lang="es-ES" dirty="0" smtClean="0"/>
              <a:t>Recuerde que usted debe dar buen ejemplo. Muchos te están mirando, Cuídate</a:t>
            </a:r>
            <a:r>
              <a:rPr lang="es-ES" dirty="0" smtClean="0"/>
              <a:t>. </a:t>
            </a:r>
            <a:endParaRPr lang="es-CO" dirty="0"/>
          </a:p>
        </p:txBody>
      </p:sp>
      <p:pic>
        <p:nvPicPr>
          <p:cNvPr id="4" name="Imagen 3"/>
          <p:cNvPicPr>
            <a:picLocks noChangeAspect="1"/>
          </p:cNvPicPr>
          <p:nvPr/>
        </p:nvPicPr>
        <p:blipFill>
          <a:blip r:embed="rId2"/>
          <a:stretch>
            <a:fillRect/>
          </a:stretch>
        </p:blipFill>
        <p:spPr>
          <a:xfrm>
            <a:off x="9543245" y="412124"/>
            <a:ext cx="2395470" cy="1841679"/>
          </a:xfrm>
          <a:prstGeom prst="rect">
            <a:avLst/>
          </a:prstGeom>
          <a:scene3d>
            <a:camera prst="orthographicFront"/>
            <a:lightRig rig="threePt" dir="t"/>
          </a:scene3d>
          <a:sp3d>
            <a:bevelT w="165100" prst="coolSlant"/>
          </a:sp3d>
        </p:spPr>
      </p:pic>
      <p:pic>
        <p:nvPicPr>
          <p:cNvPr id="5" name="Imagen 4"/>
          <p:cNvPicPr>
            <a:picLocks noChangeAspect="1"/>
          </p:cNvPicPr>
          <p:nvPr/>
        </p:nvPicPr>
        <p:blipFill>
          <a:blip r:embed="rId3"/>
          <a:stretch>
            <a:fillRect/>
          </a:stretch>
        </p:blipFill>
        <p:spPr>
          <a:xfrm>
            <a:off x="9543246" y="4468968"/>
            <a:ext cx="2395470" cy="2099255"/>
          </a:xfrm>
          <a:prstGeom prst="rect">
            <a:avLst/>
          </a:prstGeom>
          <a:scene3d>
            <a:camera prst="orthographicFront"/>
            <a:lightRig rig="threePt" dir="t"/>
          </a:scene3d>
          <a:sp3d>
            <a:bevelT w="165100" prst="coolSlant"/>
          </a:sp3d>
        </p:spPr>
      </p:pic>
      <p:pic>
        <p:nvPicPr>
          <p:cNvPr id="2" name="Imagen 1"/>
          <p:cNvPicPr>
            <a:picLocks noChangeAspect="1"/>
          </p:cNvPicPr>
          <p:nvPr/>
        </p:nvPicPr>
        <p:blipFill>
          <a:blip r:embed="rId4"/>
          <a:stretch>
            <a:fillRect/>
          </a:stretch>
        </p:blipFill>
        <p:spPr>
          <a:xfrm>
            <a:off x="9543245" y="2369714"/>
            <a:ext cx="2395470" cy="1545464"/>
          </a:xfrm>
          <a:prstGeom prst="rect">
            <a:avLst/>
          </a:prstGeom>
        </p:spPr>
      </p:pic>
      <p:sp>
        <p:nvSpPr>
          <p:cNvPr id="6" name="Rectángulo 5"/>
          <p:cNvSpPr/>
          <p:nvPr/>
        </p:nvSpPr>
        <p:spPr>
          <a:xfrm>
            <a:off x="9543245" y="3837905"/>
            <a:ext cx="2395470" cy="646331"/>
          </a:xfrm>
          <a:prstGeom prst="rect">
            <a:avLst/>
          </a:prstGeom>
        </p:spPr>
        <p:txBody>
          <a:bodyPr wrap="square">
            <a:spAutoFit/>
          </a:bodyPr>
          <a:lstStyle/>
          <a:p>
            <a:pPr algn="ctr"/>
            <a:r>
              <a:rPr lang="es-ES" b="1" i="1" dirty="0"/>
              <a:t>Si esto te hace ahora, que no hará después</a:t>
            </a:r>
          </a:p>
        </p:txBody>
      </p:sp>
    </p:spTree>
    <p:extLst>
      <p:ext uri="{BB962C8B-B14F-4D97-AF65-F5344CB8AC3E}">
        <p14:creationId xmlns:p14="http://schemas.microsoft.com/office/powerpoint/2010/main" val="14600258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76518"/>
            <a:ext cx="8151254" cy="6040192"/>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fontScale="85000" lnSpcReduction="20000"/>
          </a:bodyPr>
          <a:lstStyle/>
          <a:p>
            <a:endParaRPr lang="es-ES" sz="4000" b="1" dirty="0" smtClean="0"/>
          </a:p>
          <a:p>
            <a:r>
              <a:rPr lang="es-ES" sz="4000" b="1" dirty="0" smtClean="0"/>
              <a:t>VI</a:t>
            </a:r>
            <a:r>
              <a:rPr lang="es-ES" dirty="0"/>
              <a:t>. </a:t>
            </a:r>
            <a:r>
              <a:rPr lang="es-ES" sz="3600" b="1" dirty="0">
                <a:solidFill>
                  <a:srgbClr val="FF0000"/>
                </a:solidFill>
              </a:rPr>
              <a:t>Dios nos pide esperar con paciencia </a:t>
            </a:r>
            <a:endParaRPr lang="es-ES" b="1" dirty="0">
              <a:solidFill>
                <a:srgbClr val="FF0000"/>
              </a:solidFill>
            </a:endParaRPr>
          </a:p>
          <a:p>
            <a:pPr lvl="1"/>
            <a:endParaRPr lang="es-ES" dirty="0" smtClean="0"/>
          </a:p>
          <a:p>
            <a:pPr lvl="1"/>
            <a:endParaRPr lang="es-ES" dirty="0"/>
          </a:p>
          <a:p>
            <a:pPr lvl="1"/>
            <a:r>
              <a:rPr lang="es-ES" sz="3600" b="1" dirty="0" smtClean="0"/>
              <a:t>A</a:t>
            </a:r>
            <a:r>
              <a:rPr lang="es-ES" dirty="0"/>
              <a:t>. </a:t>
            </a:r>
            <a:r>
              <a:rPr lang="es-ES" sz="2800" dirty="0"/>
              <a:t>Si uno no tiene paciencia para esperar, no es amor </a:t>
            </a:r>
            <a:r>
              <a:rPr lang="es-ES" sz="2800" dirty="0">
                <a:solidFill>
                  <a:srgbClr val="FF0000"/>
                </a:solidFill>
              </a:rPr>
              <a:t>(1 Co. 13:4,7)</a:t>
            </a:r>
          </a:p>
          <a:p>
            <a:pPr lvl="1"/>
            <a:endParaRPr lang="es-ES" sz="2800" dirty="0" smtClean="0"/>
          </a:p>
          <a:p>
            <a:pPr lvl="1"/>
            <a:r>
              <a:rPr lang="es-ES" sz="3600" b="1" dirty="0" smtClean="0"/>
              <a:t>B</a:t>
            </a:r>
            <a:r>
              <a:rPr lang="es-ES" sz="2800" dirty="0"/>
              <a:t>. Es muy importante no apresurarse </a:t>
            </a:r>
            <a:r>
              <a:rPr lang="es-ES" sz="2800" dirty="0">
                <a:solidFill>
                  <a:srgbClr val="FF0000"/>
                </a:solidFill>
              </a:rPr>
              <a:t>(Ecl. 11:9, 12:1).</a:t>
            </a:r>
          </a:p>
          <a:p>
            <a:pPr lvl="1"/>
            <a:endParaRPr lang="es-ES" sz="2800" dirty="0" smtClean="0"/>
          </a:p>
          <a:p>
            <a:pPr lvl="1"/>
            <a:endParaRPr lang="es-ES" sz="2800" dirty="0" smtClean="0"/>
          </a:p>
          <a:p>
            <a:pPr lvl="1"/>
            <a:r>
              <a:rPr lang="es-ES" sz="3600" b="1" dirty="0" smtClean="0"/>
              <a:t>C</a:t>
            </a:r>
            <a:r>
              <a:rPr lang="es-ES" sz="2800" dirty="0"/>
              <a:t>. Un noviazgo no debe </a:t>
            </a:r>
            <a:r>
              <a:rPr lang="es-ES" sz="2800" dirty="0" smtClean="0"/>
              <a:t>precipitarse </a:t>
            </a:r>
            <a:r>
              <a:rPr lang="es-ES" sz="2800" dirty="0" smtClean="0">
                <a:solidFill>
                  <a:srgbClr val="FF0000"/>
                </a:solidFill>
              </a:rPr>
              <a:t>(</a:t>
            </a:r>
            <a:r>
              <a:rPr lang="es-ES" sz="2800" dirty="0">
                <a:solidFill>
                  <a:srgbClr val="FF0000"/>
                </a:solidFill>
              </a:rPr>
              <a:t>Prov.21:5). </a:t>
            </a:r>
            <a:r>
              <a:rPr lang="es-ES" sz="2800" dirty="0" smtClean="0"/>
              <a:t>Este </a:t>
            </a:r>
            <a:r>
              <a:rPr lang="es-ES" sz="2800" dirty="0" smtClean="0"/>
              <a:t>texto </a:t>
            </a:r>
            <a:r>
              <a:rPr lang="es-ES" sz="2800" dirty="0" smtClean="0"/>
              <a:t>muy </a:t>
            </a:r>
            <a:r>
              <a:rPr lang="es-ES" sz="2800" dirty="0" smtClean="0"/>
              <a:t>bien se puede aplicar al matrimonio. </a:t>
            </a:r>
            <a:r>
              <a:rPr lang="es-ES" sz="2800" i="1" dirty="0" smtClean="0">
                <a:latin typeface="Bell MT" panose="02020503060305020303" pitchFamily="18" charset="0"/>
              </a:rPr>
              <a:t>Una mujer dice: “Me </a:t>
            </a:r>
            <a:r>
              <a:rPr lang="es-ES" sz="2800" i="1" dirty="0">
                <a:latin typeface="Bell MT" panose="02020503060305020303" pitchFamily="18" charset="0"/>
              </a:rPr>
              <a:t>resulta desagradable admitirlo, pero me precipité en casarme con un hombre al que no conocía lo suficiente. Tenía tanta prisa por casarme, que pensaba que las cosas saldrían bien. Lo dejé a los tres meses”. </a:t>
            </a:r>
            <a:r>
              <a:rPr lang="es-ES" sz="2800" dirty="0" smtClean="0"/>
              <a:t>Ojala, que este no se repita en ti, estimado joven, señorita, confía en Dios y espera un poco más. Y aprende la lección del caracol.</a:t>
            </a:r>
            <a:endParaRPr lang="es-CO" sz="3200" dirty="0"/>
          </a:p>
        </p:txBody>
      </p:sp>
      <p:pic>
        <p:nvPicPr>
          <p:cNvPr id="4" name="Imagen 3"/>
          <p:cNvPicPr>
            <a:picLocks noChangeAspect="1"/>
          </p:cNvPicPr>
          <p:nvPr/>
        </p:nvPicPr>
        <p:blipFill>
          <a:blip r:embed="rId2"/>
          <a:stretch>
            <a:fillRect/>
          </a:stretch>
        </p:blipFill>
        <p:spPr>
          <a:xfrm>
            <a:off x="9144000" y="476518"/>
            <a:ext cx="2847975" cy="3193961"/>
          </a:xfrm>
          <a:prstGeom prst="rect">
            <a:avLst/>
          </a:prstGeom>
          <a:scene3d>
            <a:camera prst="orthographicFront"/>
            <a:lightRig rig="threePt" dir="t"/>
          </a:scene3d>
          <a:sp3d>
            <a:bevelT w="165100" prst="coolSlant"/>
          </a:sp3d>
        </p:spPr>
      </p:pic>
      <p:pic>
        <p:nvPicPr>
          <p:cNvPr id="5" name="Imagen 4"/>
          <p:cNvPicPr>
            <a:picLocks noChangeAspect="1"/>
          </p:cNvPicPr>
          <p:nvPr/>
        </p:nvPicPr>
        <p:blipFill>
          <a:blip r:embed="rId3"/>
          <a:stretch>
            <a:fillRect/>
          </a:stretch>
        </p:blipFill>
        <p:spPr>
          <a:xfrm>
            <a:off x="9144000" y="3943618"/>
            <a:ext cx="2847975" cy="2573092"/>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35570087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579549"/>
            <a:ext cx="7983828" cy="5597414"/>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lstStyle/>
          <a:p>
            <a:endParaRPr lang="es-ES" sz="4000" b="1" dirty="0" smtClean="0"/>
          </a:p>
          <a:p>
            <a:r>
              <a:rPr lang="es-ES" sz="4000" b="1" dirty="0" smtClean="0"/>
              <a:t>VII</a:t>
            </a:r>
            <a:r>
              <a:rPr lang="es-ES" dirty="0"/>
              <a:t>. </a:t>
            </a:r>
            <a:r>
              <a:rPr lang="es-ES" sz="3200" b="1" dirty="0">
                <a:solidFill>
                  <a:srgbClr val="FF0000"/>
                </a:solidFill>
              </a:rPr>
              <a:t>Es mejor tener madurez antes de pensar en un noviazgo. </a:t>
            </a:r>
          </a:p>
          <a:p>
            <a:endParaRPr lang="es-ES" dirty="0" smtClean="0"/>
          </a:p>
          <a:p>
            <a:pPr lvl="1"/>
            <a:r>
              <a:rPr lang="es-ES" sz="3200" b="1" dirty="0" smtClean="0"/>
              <a:t>A</a:t>
            </a:r>
            <a:r>
              <a:rPr lang="es-ES" dirty="0"/>
              <a:t>. Primero hay que tener disciplina en la vida cristiana </a:t>
            </a:r>
            <a:r>
              <a:rPr lang="es-ES" dirty="0">
                <a:solidFill>
                  <a:srgbClr val="FF0000"/>
                </a:solidFill>
              </a:rPr>
              <a:t>(Prov. </a:t>
            </a:r>
            <a:r>
              <a:rPr lang="es-ES" dirty="0" smtClean="0">
                <a:solidFill>
                  <a:srgbClr val="FF0000"/>
                </a:solidFill>
              </a:rPr>
              <a:t>25:28;  Gá</a:t>
            </a:r>
            <a:r>
              <a:rPr lang="es-ES" dirty="0">
                <a:solidFill>
                  <a:srgbClr val="FF0000"/>
                </a:solidFill>
              </a:rPr>
              <a:t>. </a:t>
            </a:r>
            <a:r>
              <a:rPr lang="es-ES" dirty="0" smtClean="0">
                <a:solidFill>
                  <a:srgbClr val="FF0000"/>
                </a:solidFill>
              </a:rPr>
              <a:t>5:22-23;  </a:t>
            </a:r>
            <a:r>
              <a:rPr lang="es-ES" dirty="0">
                <a:solidFill>
                  <a:srgbClr val="FF0000"/>
                </a:solidFill>
              </a:rPr>
              <a:t>1 Co. </a:t>
            </a:r>
            <a:r>
              <a:rPr lang="es-ES" dirty="0" smtClean="0">
                <a:solidFill>
                  <a:srgbClr val="FF0000"/>
                </a:solidFill>
              </a:rPr>
              <a:t>9:24-27;  </a:t>
            </a:r>
            <a:r>
              <a:rPr lang="es-ES" dirty="0">
                <a:solidFill>
                  <a:srgbClr val="FF0000"/>
                </a:solidFill>
              </a:rPr>
              <a:t>10:12-13).</a:t>
            </a:r>
          </a:p>
          <a:p>
            <a:endParaRPr lang="es-ES" dirty="0" smtClean="0"/>
          </a:p>
          <a:p>
            <a:pPr lvl="1"/>
            <a:r>
              <a:rPr lang="es-ES" sz="3200" b="1" dirty="0" smtClean="0"/>
              <a:t>B</a:t>
            </a:r>
            <a:r>
              <a:rPr lang="es-ES" dirty="0"/>
              <a:t>. Uno debe tener ciertos tipos de madurez como preparación para el matrimonio: Madurez moral, económica, sexual, social, emocional y espiritual. </a:t>
            </a:r>
            <a:r>
              <a:rPr lang="es-ES" dirty="0" smtClean="0">
                <a:solidFill>
                  <a:srgbClr val="FF0000"/>
                </a:solidFill>
              </a:rPr>
              <a:t>(Ge. 2:24; </a:t>
            </a:r>
            <a:r>
              <a:rPr lang="es-ES" dirty="0">
                <a:solidFill>
                  <a:srgbClr val="FF0000"/>
                </a:solidFill>
              </a:rPr>
              <a:t>Prov. </a:t>
            </a:r>
            <a:r>
              <a:rPr lang="es-ES" dirty="0" smtClean="0">
                <a:solidFill>
                  <a:srgbClr val="FF0000"/>
                </a:solidFill>
              </a:rPr>
              <a:t>24:27)</a:t>
            </a:r>
            <a:r>
              <a:rPr lang="es-ES" dirty="0" smtClean="0"/>
              <a:t>. Cuando Dios, casó a Adán y a </a:t>
            </a:r>
            <a:r>
              <a:rPr lang="es-ES" dirty="0"/>
              <a:t>E</a:t>
            </a:r>
            <a:r>
              <a:rPr lang="es-ES" dirty="0" smtClean="0"/>
              <a:t>va, ya les tenía listo el hogar, </a:t>
            </a:r>
            <a:r>
              <a:rPr lang="es-ES" dirty="0" smtClean="0">
                <a:solidFill>
                  <a:srgbClr val="FF0000"/>
                </a:solidFill>
              </a:rPr>
              <a:t>(Ge.2:9).</a:t>
            </a:r>
            <a:endParaRPr lang="es-ES" dirty="0">
              <a:solidFill>
                <a:srgbClr val="FF0000"/>
              </a:solidFill>
            </a:endParaRPr>
          </a:p>
          <a:p>
            <a:endParaRPr lang="es-CO" dirty="0">
              <a:solidFill>
                <a:srgbClr val="FF0000"/>
              </a:solidFill>
            </a:endParaRPr>
          </a:p>
        </p:txBody>
      </p:sp>
      <p:pic>
        <p:nvPicPr>
          <p:cNvPr id="4" name="Imagen 3"/>
          <p:cNvPicPr>
            <a:picLocks noChangeAspect="1"/>
          </p:cNvPicPr>
          <p:nvPr/>
        </p:nvPicPr>
        <p:blipFill>
          <a:blip r:embed="rId2"/>
          <a:stretch>
            <a:fillRect/>
          </a:stretch>
        </p:blipFill>
        <p:spPr>
          <a:xfrm>
            <a:off x="9182637" y="579549"/>
            <a:ext cx="2577585" cy="2794716"/>
          </a:xfrm>
          <a:prstGeom prst="rect">
            <a:avLst/>
          </a:prstGeom>
          <a:scene3d>
            <a:camera prst="orthographicFront"/>
            <a:lightRig rig="threePt" dir="t"/>
          </a:scene3d>
          <a:sp3d>
            <a:bevelT w="165100" prst="coolSlant"/>
          </a:sp3d>
        </p:spPr>
      </p:pic>
      <p:pic>
        <p:nvPicPr>
          <p:cNvPr id="5" name="Imagen 4"/>
          <p:cNvPicPr>
            <a:picLocks noChangeAspect="1"/>
          </p:cNvPicPr>
          <p:nvPr/>
        </p:nvPicPr>
        <p:blipFill>
          <a:blip r:embed="rId3"/>
          <a:stretch>
            <a:fillRect/>
          </a:stretch>
        </p:blipFill>
        <p:spPr>
          <a:xfrm>
            <a:off x="9182637" y="3786390"/>
            <a:ext cx="2577585" cy="2390574"/>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5335460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12124"/>
            <a:ext cx="8576256" cy="6104586"/>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a:bodyPr>
          <a:lstStyle/>
          <a:p>
            <a:r>
              <a:rPr lang="es-ES" sz="3600" b="1" dirty="0"/>
              <a:t>VIII. </a:t>
            </a:r>
            <a:r>
              <a:rPr lang="es-ES" sz="3200" b="1" dirty="0">
                <a:solidFill>
                  <a:srgbClr val="FF0000"/>
                </a:solidFill>
              </a:rPr>
              <a:t>Un soltero debe saber de antemano que quiere en un cónyuge</a:t>
            </a:r>
            <a:r>
              <a:rPr lang="es-ES" dirty="0"/>
              <a:t>. </a:t>
            </a:r>
          </a:p>
          <a:p>
            <a:pPr lvl="1"/>
            <a:r>
              <a:rPr lang="es-ES" sz="2800" b="1" dirty="0"/>
              <a:t>A</a:t>
            </a:r>
            <a:r>
              <a:rPr lang="es-ES" dirty="0"/>
              <a:t>. Debe ser una "ayuda idónea" en la vida personal y el ministerio </a:t>
            </a:r>
            <a:r>
              <a:rPr lang="es-ES" dirty="0">
                <a:solidFill>
                  <a:srgbClr val="FF0000"/>
                </a:solidFill>
              </a:rPr>
              <a:t>(Gn.2:18).</a:t>
            </a:r>
          </a:p>
          <a:p>
            <a:pPr lvl="1"/>
            <a:r>
              <a:rPr lang="es-ES" sz="2800" b="1" dirty="0"/>
              <a:t>B</a:t>
            </a:r>
            <a:r>
              <a:rPr lang="es-ES" dirty="0"/>
              <a:t>. Debe tener una buena relación con el Señor </a:t>
            </a:r>
            <a:r>
              <a:rPr lang="es-ES" dirty="0">
                <a:solidFill>
                  <a:srgbClr val="FF0000"/>
                </a:solidFill>
              </a:rPr>
              <a:t>(Prov. </a:t>
            </a:r>
            <a:r>
              <a:rPr lang="es-ES" dirty="0" smtClean="0">
                <a:solidFill>
                  <a:srgbClr val="FF0000"/>
                </a:solidFill>
              </a:rPr>
              <a:t>31:30; </a:t>
            </a:r>
            <a:r>
              <a:rPr lang="es-ES" dirty="0">
                <a:solidFill>
                  <a:srgbClr val="FF0000"/>
                </a:solidFill>
              </a:rPr>
              <a:t>2 Co. </a:t>
            </a:r>
            <a:r>
              <a:rPr lang="es-ES" dirty="0" smtClean="0">
                <a:solidFill>
                  <a:srgbClr val="FF0000"/>
                </a:solidFill>
              </a:rPr>
              <a:t>6:14-18).</a:t>
            </a:r>
            <a:endParaRPr lang="es-ES" dirty="0">
              <a:solidFill>
                <a:srgbClr val="FF0000"/>
              </a:solidFill>
            </a:endParaRPr>
          </a:p>
          <a:p>
            <a:pPr lvl="1"/>
            <a:r>
              <a:rPr lang="es-ES" sz="2800" b="1" dirty="0"/>
              <a:t>C</a:t>
            </a:r>
            <a:r>
              <a:rPr lang="es-ES" dirty="0"/>
              <a:t>. Un cónyuge debe ser el mejor amigo del otro </a:t>
            </a:r>
            <a:r>
              <a:rPr lang="es-ES" dirty="0" smtClean="0">
                <a:solidFill>
                  <a:srgbClr val="FF0000"/>
                </a:solidFill>
              </a:rPr>
              <a:t>(Juan 15:14; Amos 3:3). </a:t>
            </a:r>
            <a:r>
              <a:rPr lang="es-ES" dirty="0"/>
              <a:t>Debe ser realmente la persona que quieres que ponga las pautas en tu hogar y que críe a tus hijos </a:t>
            </a:r>
            <a:r>
              <a:rPr lang="es-ES" dirty="0">
                <a:solidFill>
                  <a:srgbClr val="FF0000"/>
                </a:solidFill>
              </a:rPr>
              <a:t>(1 Ti. </a:t>
            </a:r>
            <a:r>
              <a:rPr lang="es-ES" dirty="0" smtClean="0">
                <a:solidFill>
                  <a:srgbClr val="FF0000"/>
                </a:solidFill>
              </a:rPr>
              <a:t>3:2-5; </a:t>
            </a:r>
            <a:r>
              <a:rPr lang="es-ES" dirty="0">
                <a:solidFill>
                  <a:srgbClr val="FF0000"/>
                </a:solidFill>
              </a:rPr>
              <a:t>Tito </a:t>
            </a:r>
            <a:r>
              <a:rPr lang="es-ES" dirty="0" smtClean="0">
                <a:solidFill>
                  <a:srgbClr val="FF0000"/>
                </a:solidFill>
              </a:rPr>
              <a:t>1:6; 2:4-5; </a:t>
            </a:r>
            <a:r>
              <a:rPr lang="es-ES" dirty="0">
                <a:solidFill>
                  <a:srgbClr val="FF0000"/>
                </a:solidFill>
              </a:rPr>
              <a:t>Ef. </a:t>
            </a:r>
            <a:r>
              <a:rPr lang="es-ES" dirty="0" smtClean="0">
                <a:solidFill>
                  <a:srgbClr val="FF0000"/>
                </a:solidFill>
              </a:rPr>
              <a:t>5:21-33).</a:t>
            </a:r>
            <a:endParaRPr lang="es-ES" dirty="0">
              <a:solidFill>
                <a:srgbClr val="FF0000"/>
              </a:solidFill>
            </a:endParaRPr>
          </a:p>
          <a:p>
            <a:pPr lvl="1"/>
            <a:r>
              <a:rPr lang="es-ES" sz="2800" b="1" dirty="0"/>
              <a:t>E</a:t>
            </a:r>
            <a:r>
              <a:rPr lang="es-ES" dirty="0"/>
              <a:t>. La apariencia externa es engañosa y no revela las cualidades más importantes </a:t>
            </a:r>
            <a:r>
              <a:rPr lang="es-ES" dirty="0">
                <a:solidFill>
                  <a:srgbClr val="FF0000"/>
                </a:solidFill>
              </a:rPr>
              <a:t>(Pr. </a:t>
            </a:r>
            <a:r>
              <a:rPr lang="es-ES" dirty="0" smtClean="0">
                <a:solidFill>
                  <a:srgbClr val="FF0000"/>
                </a:solidFill>
              </a:rPr>
              <a:t>6:25; 31:30)</a:t>
            </a:r>
            <a:r>
              <a:rPr lang="es-ES" dirty="0" smtClean="0"/>
              <a:t>. Aunque es importante, no debe ser lo principal.</a:t>
            </a:r>
            <a:endParaRPr lang="es-ES" dirty="0"/>
          </a:p>
          <a:p>
            <a:pPr lvl="1"/>
            <a:r>
              <a:rPr lang="es-ES" sz="2800" b="1" dirty="0"/>
              <a:t>F</a:t>
            </a:r>
            <a:r>
              <a:rPr lang="es-ES" dirty="0"/>
              <a:t>. La persona debe ser de buena reputación </a:t>
            </a:r>
            <a:r>
              <a:rPr lang="es-ES" dirty="0">
                <a:solidFill>
                  <a:srgbClr val="FF0000"/>
                </a:solidFill>
              </a:rPr>
              <a:t>(Fil. </a:t>
            </a:r>
            <a:r>
              <a:rPr lang="es-ES" dirty="0" smtClean="0">
                <a:solidFill>
                  <a:srgbClr val="FF0000"/>
                </a:solidFill>
              </a:rPr>
              <a:t>2:15; </a:t>
            </a:r>
            <a:r>
              <a:rPr lang="es-ES" dirty="0">
                <a:solidFill>
                  <a:srgbClr val="FF0000"/>
                </a:solidFill>
              </a:rPr>
              <a:t>1 Tes. </a:t>
            </a:r>
            <a:r>
              <a:rPr lang="es-ES" dirty="0" smtClean="0">
                <a:solidFill>
                  <a:srgbClr val="FF0000"/>
                </a:solidFill>
              </a:rPr>
              <a:t>3:13; </a:t>
            </a:r>
            <a:r>
              <a:rPr lang="es-ES" dirty="0">
                <a:solidFill>
                  <a:srgbClr val="FF0000"/>
                </a:solidFill>
              </a:rPr>
              <a:t>1 Ti. 3:2)</a:t>
            </a:r>
            <a:endParaRPr lang="es-CO" dirty="0">
              <a:solidFill>
                <a:srgbClr val="FF0000"/>
              </a:solidFill>
            </a:endParaRPr>
          </a:p>
        </p:txBody>
      </p:sp>
      <p:pic>
        <p:nvPicPr>
          <p:cNvPr id="4" name="Imagen 3"/>
          <p:cNvPicPr>
            <a:picLocks noChangeAspect="1"/>
          </p:cNvPicPr>
          <p:nvPr/>
        </p:nvPicPr>
        <p:blipFill>
          <a:blip r:embed="rId2"/>
          <a:stretch>
            <a:fillRect/>
          </a:stretch>
        </p:blipFill>
        <p:spPr>
          <a:xfrm>
            <a:off x="9388700" y="412124"/>
            <a:ext cx="2665926" cy="2730321"/>
          </a:xfrm>
          <a:prstGeom prst="rect">
            <a:avLst/>
          </a:prstGeo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pic>
      <p:pic>
        <p:nvPicPr>
          <p:cNvPr id="5" name="Imagen 4"/>
          <p:cNvPicPr>
            <a:picLocks noChangeAspect="1"/>
          </p:cNvPicPr>
          <p:nvPr/>
        </p:nvPicPr>
        <p:blipFill>
          <a:blip r:embed="rId3"/>
          <a:stretch>
            <a:fillRect/>
          </a:stretch>
        </p:blipFill>
        <p:spPr>
          <a:xfrm>
            <a:off x="9414456" y="3340324"/>
            <a:ext cx="2640170" cy="2674110"/>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31857333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47730"/>
            <a:ext cx="7958070" cy="6284890"/>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fontScale="92500" lnSpcReduction="10000"/>
          </a:bodyPr>
          <a:lstStyle/>
          <a:p>
            <a:pPr marL="0" indent="0">
              <a:buNone/>
            </a:pPr>
            <a:r>
              <a:rPr lang="es-ES" sz="3600" b="1" dirty="0" smtClean="0"/>
              <a:t>IX</a:t>
            </a:r>
            <a:r>
              <a:rPr lang="es-ES" dirty="0" smtClean="0"/>
              <a:t>. </a:t>
            </a:r>
            <a:r>
              <a:rPr lang="es-ES" sz="3200" b="1" dirty="0" smtClean="0">
                <a:solidFill>
                  <a:srgbClr val="FF0000"/>
                </a:solidFill>
              </a:rPr>
              <a:t>Nuestro </a:t>
            </a:r>
            <a:r>
              <a:rPr lang="es-ES" sz="3200" b="1" dirty="0" smtClean="0">
                <a:solidFill>
                  <a:srgbClr val="FF0000"/>
                </a:solidFill>
              </a:rPr>
              <a:t>trato del sexo opuesto debe dar buen testimonio. </a:t>
            </a:r>
          </a:p>
          <a:p>
            <a:pPr lvl="1"/>
            <a:r>
              <a:rPr lang="es-ES" sz="2800" b="1" dirty="0" smtClean="0"/>
              <a:t>A</a:t>
            </a:r>
            <a:r>
              <a:rPr lang="es-ES" dirty="0" smtClean="0"/>
              <a:t>. Citas con otra persona deben dar un buen testimonio delante de Dios y delante los hombres </a:t>
            </a:r>
            <a:r>
              <a:rPr lang="es-ES" dirty="0" smtClean="0">
                <a:solidFill>
                  <a:srgbClr val="FF0000"/>
                </a:solidFill>
              </a:rPr>
              <a:t>(Hechos. </a:t>
            </a:r>
            <a:r>
              <a:rPr lang="es-ES" dirty="0" smtClean="0">
                <a:solidFill>
                  <a:srgbClr val="FF0000"/>
                </a:solidFill>
              </a:rPr>
              <a:t>24:16).</a:t>
            </a:r>
          </a:p>
          <a:p>
            <a:pPr lvl="1"/>
            <a:endParaRPr lang="es-ES" dirty="0" smtClean="0"/>
          </a:p>
          <a:p>
            <a:pPr lvl="1"/>
            <a:r>
              <a:rPr lang="es-ES" sz="2800" b="1" dirty="0" smtClean="0"/>
              <a:t>B</a:t>
            </a:r>
            <a:r>
              <a:rPr lang="es-ES" dirty="0" smtClean="0"/>
              <a:t>. No debemos hacerle tropezar a otra persona </a:t>
            </a:r>
            <a:r>
              <a:rPr lang="es-ES" dirty="0" smtClean="0">
                <a:solidFill>
                  <a:srgbClr val="FF0000"/>
                </a:solidFill>
              </a:rPr>
              <a:t>(Mt. </a:t>
            </a:r>
            <a:r>
              <a:rPr lang="es-ES" dirty="0" smtClean="0">
                <a:solidFill>
                  <a:srgbClr val="FF0000"/>
                </a:solidFill>
              </a:rPr>
              <a:t>18:6-7; </a:t>
            </a:r>
            <a:r>
              <a:rPr lang="es-ES" dirty="0" smtClean="0">
                <a:solidFill>
                  <a:srgbClr val="FF0000"/>
                </a:solidFill>
              </a:rPr>
              <a:t>Rom. </a:t>
            </a:r>
            <a:r>
              <a:rPr lang="es-ES" dirty="0" smtClean="0">
                <a:solidFill>
                  <a:srgbClr val="FF0000"/>
                </a:solidFill>
              </a:rPr>
              <a:t>14:13-21; </a:t>
            </a:r>
            <a:r>
              <a:rPr lang="es-ES" dirty="0" smtClean="0">
                <a:solidFill>
                  <a:srgbClr val="FF0000"/>
                </a:solidFill>
              </a:rPr>
              <a:t>1 Co. </a:t>
            </a:r>
            <a:r>
              <a:rPr lang="es-ES" dirty="0" smtClean="0">
                <a:solidFill>
                  <a:srgbClr val="FF0000"/>
                </a:solidFill>
              </a:rPr>
              <a:t>8:9; </a:t>
            </a:r>
            <a:r>
              <a:rPr lang="es-ES" dirty="0" smtClean="0">
                <a:solidFill>
                  <a:srgbClr val="FF0000"/>
                </a:solidFill>
              </a:rPr>
              <a:t>Ap. </a:t>
            </a:r>
            <a:r>
              <a:rPr lang="es-ES" dirty="0" smtClean="0">
                <a:solidFill>
                  <a:srgbClr val="FF0000"/>
                </a:solidFill>
              </a:rPr>
              <a:t>2:14).</a:t>
            </a:r>
            <a:endParaRPr lang="es-ES" dirty="0" smtClean="0">
              <a:solidFill>
                <a:srgbClr val="FF0000"/>
              </a:solidFill>
            </a:endParaRPr>
          </a:p>
          <a:p>
            <a:pPr lvl="1"/>
            <a:endParaRPr lang="es-ES" dirty="0" smtClean="0"/>
          </a:p>
          <a:p>
            <a:pPr lvl="1"/>
            <a:r>
              <a:rPr lang="es-ES" sz="2800" b="1" dirty="0" smtClean="0"/>
              <a:t>C</a:t>
            </a:r>
            <a:r>
              <a:rPr lang="es-ES" dirty="0" smtClean="0"/>
              <a:t>. No debemos ir a lugares o hacer cosas que dan mala apariencia </a:t>
            </a:r>
            <a:r>
              <a:rPr lang="es-ES" dirty="0" smtClean="0">
                <a:solidFill>
                  <a:srgbClr val="FF0000"/>
                </a:solidFill>
              </a:rPr>
              <a:t>(1 Tes. 5:22).</a:t>
            </a:r>
          </a:p>
          <a:p>
            <a:pPr lvl="1"/>
            <a:endParaRPr lang="es-ES" dirty="0" smtClean="0"/>
          </a:p>
          <a:p>
            <a:pPr lvl="1"/>
            <a:r>
              <a:rPr lang="es-ES" sz="2800" b="1" dirty="0" smtClean="0"/>
              <a:t>D</a:t>
            </a:r>
            <a:r>
              <a:rPr lang="es-ES" dirty="0" smtClean="0"/>
              <a:t>. No debemos estar en un lugar o hacer algo que puede ser una oportunidad para la carne </a:t>
            </a:r>
            <a:r>
              <a:rPr lang="es-ES" dirty="0" smtClean="0">
                <a:solidFill>
                  <a:srgbClr val="FF0000"/>
                </a:solidFill>
              </a:rPr>
              <a:t>(Rom. 13:14</a:t>
            </a:r>
            <a:r>
              <a:rPr lang="es-ES" dirty="0" smtClean="0">
                <a:solidFill>
                  <a:srgbClr val="FF0000"/>
                </a:solidFill>
              </a:rPr>
              <a:t>,; </a:t>
            </a:r>
            <a:r>
              <a:rPr lang="es-ES" dirty="0" smtClean="0">
                <a:solidFill>
                  <a:srgbClr val="FF0000"/>
                </a:solidFill>
              </a:rPr>
              <a:t>Gá. 5:13).</a:t>
            </a:r>
          </a:p>
          <a:p>
            <a:pPr lvl="1"/>
            <a:endParaRPr lang="es-ES" dirty="0" smtClean="0"/>
          </a:p>
          <a:p>
            <a:pPr lvl="1"/>
            <a:r>
              <a:rPr lang="es-ES" sz="2800" b="1" dirty="0" smtClean="0"/>
              <a:t>E</a:t>
            </a:r>
            <a:r>
              <a:rPr lang="es-ES" dirty="0" smtClean="0"/>
              <a:t>. Debemos evitar lugares solas y oscuras </a:t>
            </a:r>
            <a:r>
              <a:rPr lang="es-ES" dirty="0" smtClean="0">
                <a:solidFill>
                  <a:srgbClr val="FF0000"/>
                </a:solidFill>
              </a:rPr>
              <a:t>(Juan 3:19).</a:t>
            </a:r>
          </a:p>
          <a:p>
            <a:pPr lvl="1"/>
            <a:endParaRPr lang="es-ES" dirty="0" smtClean="0"/>
          </a:p>
          <a:p>
            <a:pPr lvl="1"/>
            <a:r>
              <a:rPr lang="es-ES" sz="2800" b="1" dirty="0" smtClean="0"/>
              <a:t>F</a:t>
            </a:r>
            <a:r>
              <a:rPr lang="es-ES" dirty="0" smtClean="0"/>
              <a:t>. Debemos hacer las cosas a la luz de todos, y no en la oscuridad </a:t>
            </a:r>
            <a:r>
              <a:rPr lang="es-ES" dirty="0" smtClean="0">
                <a:solidFill>
                  <a:srgbClr val="FF0000"/>
                </a:solidFill>
              </a:rPr>
              <a:t>(Ef. 5:11-14).</a:t>
            </a:r>
            <a:endParaRPr lang="es-CO" dirty="0">
              <a:solidFill>
                <a:srgbClr val="FF0000"/>
              </a:solidFill>
            </a:endParaRPr>
          </a:p>
        </p:txBody>
      </p:sp>
      <p:pic>
        <p:nvPicPr>
          <p:cNvPr id="4" name="Imagen 3"/>
          <p:cNvPicPr>
            <a:picLocks noChangeAspect="1"/>
          </p:cNvPicPr>
          <p:nvPr/>
        </p:nvPicPr>
        <p:blipFill>
          <a:blip r:embed="rId2"/>
          <a:stretch>
            <a:fillRect/>
          </a:stretch>
        </p:blipFill>
        <p:spPr>
          <a:xfrm>
            <a:off x="8796270" y="736577"/>
            <a:ext cx="2857500" cy="2663446"/>
          </a:xfrm>
          <a:prstGeom prst="rect">
            <a:avLst/>
          </a:prstGeom>
        </p:spPr>
      </p:pic>
      <p:pic>
        <p:nvPicPr>
          <p:cNvPr id="5" name="Imagen 4"/>
          <p:cNvPicPr>
            <a:picLocks noChangeAspect="1"/>
          </p:cNvPicPr>
          <p:nvPr/>
        </p:nvPicPr>
        <p:blipFill>
          <a:blip r:embed="rId3"/>
          <a:stretch>
            <a:fillRect/>
          </a:stretch>
        </p:blipFill>
        <p:spPr>
          <a:xfrm>
            <a:off x="8796270" y="3724476"/>
            <a:ext cx="2857500" cy="2367231"/>
          </a:xfrm>
          <a:prstGeom prst="rect">
            <a:avLst/>
          </a:prstGeom>
        </p:spPr>
      </p:pic>
    </p:spTree>
    <p:extLst>
      <p:ext uri="{BB962C8B-B14F-4D97-AF65-F5344CB8AC3E}">
        <p14:creationId xmlns:p14="http://schemas.microsoft.com/office/powerpoint/2010/main" val="394092848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O" sz="6000" b="1" i="1" dirty="0" smtClean="0"/>
              <a:t>Conclusión</a:t>
            </a:r>
            <a:endParaRPr lang="es-CO" sz="6000" b="1" i="1" dirty="0"/>
          </a:p>
        </p:txBody>
      </p:sp>
      <p:sp>
        <p:nvSpPr>
          <p:cNvPr id="3" name="Marcador de contenido 2"/>
          <p:cNvSpPr>
            <a:spLocks noGrp="1"/>
          </p:cNvSpPr>
          <p:nvPr>
            <p:ph idx="1"/>
          </p:nvPr>
        </p:nvSpPr>
        <p:spPr>
          <a:xfrm>
            <a:off x="838200" y="1825625"/>
            <a:ext cx="10515600" cy="4613812"/>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fontScale="85000" lnSpcReduction="20000"/>
          </a:bodyPr>
          <a:lstStyle/>
          <a:p>
            <a:r>
              <a:rPr lang="es-CO" dirty="0" smtClean="0"/>
              <a:t>AMOR DE DIOS- </a:t>
            </a:r>
            <a:r>
              <a:rPr lang="es-CO" u="sng" dirty="0" smtClean="0"/>
              <a:t>AGAPE</a:t>
            </a:r>
            <a:r>
              <a:rPr lang="es-CO" dirty="0" smtClean="0"/>
              <a:t>- SE ENTREGA, SE DÁ, SE GASTA, PERDONA, POR ENDE, PERNMANECE PARA SIEMPRE</a:t>
            </a:r>
            <a:r>
              <a:rPr lang="es-CO" dirty="0" smtClean="0"/>
              <a:t>. </a:t>
            </a:r>
            <a:r>
              <a:rPr lang="es-CO" u="sng" dirty="0" smtClean="0"/>
              <a:t>Este es amor, que practica el remanente de Dios. </a:t>
            </a:r>
          </a:p>
          <a:p>
            <a:r>
              <a:rPr lang="es-CO" dirty="0" smtClean="0"/>
              <a:t>AMOR </a:t>
            </a:r>
            <a:r>
              <a:rPr lang="es-CO" dirty="0" smtClean="0"/>
              <a:t>FALSO -EROS- DE MOMENTO, PASAJERO, SEXUAL. EGOISTA. </a:t>
            </a:r>
          </a:p>
          <a:p>
            <a:r>
              <a:rPr lang="es-ES" dirty="0"/>
              <a:t>S</a:t>
            </a:r>
            <a:r>
              <a:rPr lang="es-ES" dirty="0" smtClean="0"/>
              <a:t>i la Fuente de donde proviene tu amor es Dios mismo, est</a:t>
            </a:r>
            <a:r>
              <a:rPr lang="es-ES" dirty="0"/>
              <a:t>á</a:t>
            </a:r>
            <a:r>
              <a:rPr lang="es-ES" dirty="0" smtClean="0"/>
              <a:t> bien, pero si tu amor es solo –EROS- pasional, sexual, erótico no sirve, porque este amor est</a:t>
            </a:r>
            <a:r>
              <a:rPr lang="es-ES" dirty="0"/>
              <a:t>a</a:t>
            </a:r>
            <a:r>
              <a:rPr lang="es-ES" dirty="0" smtClean="0"/>
              <a:t> sujeto a emociones, pero si tu amas con el AGAPE de Dios tendrás convicciones firmes e </a:t>
            </a:r>
            <a:r>
              <a:rPr lang="es-ES" dirty="0" smtClean="0"/>
              <a:t>inamovibles, que te acercan más a Dios. </a:t>
            </a:r>
            <a:endParaRPr lang="es-ES" dirty="0" smtClean="0"/>
          </a:p>
          <a:p>
            <a:endParaRPr lang="es-ES" dirty="0" smtClean="0"/>
          </a:p>
          <a:p>
            <a:r>
              <a:rPr lang="es-ES" dirty="0"/>
              <a:t>L</a:t>
            </a:r>
            <a:r>
              <a:rPr lang="es-ES" dirty="0" smtClean="0"/>
              <a:t>a Biblia dice lo siguiente sobre el amor: </a:t>
            </a:r>
          </a:p>
          <a:p>
            <a:r>
              <a:rPr lang="es-ES" dirty="0" smtClean="0">
                <a:solidFill>
                  <a:srgbClr val="FF0000"/>
                </a:solidFill>
              </a:rPr>
              <a:t>1 Cor.13:4-7.</a:t>
            </a:r>
          </a:p>
          <a:p>
            <a:r>
              <a:rPr lang="es-ES" dirty="0" smtClean="0"/>
              <a:t>El que ama tiene paciencia en todo, y siempre es amable</a:t>
            </a:r>
            <a:r>
              <a:rPr lang="es-ES" dirty="0" smtClean="0"/>
              <a:t>. Etc. Etc. Etc. Y recuerda esto: “El noviazgo es la antesala al matrimonio, no es un juego de niños, es algo serio”. </a:t>
            </a:r>
            <a:r>
              <a:rPr lang="es-ES" b="1" dirty="0" smtClean="0"/>
              <a:t>RESPETA A TU NOVIA/O. DESDE YA, DIOS DEBE ESTAR PRESENTE, PORQUE FUE ELABORADO EN LA MENTE DE DIOS, PARA TU FELICIDAD. </a:t>
            </a:r>
            <a:r>
              <a:rPr lang="es-CO" b="1" dirty="0" smtClean="0"/>
              <a:t> </a:t>
            </a:r>
            <a:endParaRPr lang="es-CO" b="1" dirty="0"/>
          </a:p>
        </p:txBody>
      </p:sp>
    </p:spTree>
    <p:extLst>
      <p:ext uri="{BB962C8B-B14F-4D97-AF65-F5344CB8AC3E}">
        <p14:creationId xmlns:p14="http://schemas.microsoft.com/office/powerpoint/2010/main" val="2704129741"/>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1036</TotalTime>
  <Words>1923</Words>
  <Application>Microsoft Office PowerPoint</Application>
  <PresentationFormat>Panorámica</PresentationFormat>
  <Paragraphs>110</Paragraphs>
  <Slides>17</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17</vt:i4>
      </vt:variant>
    </vt:vector>
  </HeadingPairs>
  <TitlesOfParts>
    <vt:vector size="23" baseType="lpstr">
      <vt:lpstr>Algerian</vt:lpstr>
      <vt:lpstr>Arial</vt:lpstr>
      <vt:lpstr>Bell MT</vt:lpstr>
      <vt:lpstr>Calibri</vt:lpstr>
      <vt:lpstr>Calibri Light</vt:lpstr>
      <vt:lpstr>Tema de Office</vt:lpstr>
      <vt:lpstr>PRINCIPIOS BIBLÍCOS DE UN NOVIAZGO</vt:lpstr>
      <vt:lpstr>NOVIAZGO LA ANTESALA DEL MATRIMONIO</vt:lpstr>
      <vt:lpstr>Presentación de PowerPoint</vt:lpstr>
      <vt:lpstr>Presentación de PowerPoint</vt:lpstr>
      <vt:lpstr>ESTA ES LA ORDEN DE DIOS PARA TI 2 Co. 6:14</vt:lpstr>
      <vt:lpstr>Presentación de PowerPoint</vt:lpstr>
      <vt:lpstr>Presentación de PowerPoint</vt:lpstr>
      <vt:lpstr>Presentación de PowerPoint</vt:lpstr>
      <vt:lpstr>Mucho cuidado con suplir estas emergencias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PRINCIPIOS BIBLÍCOS DE UN NOVIAZGO</dc:title>
  <dc:creator>Usuario de Windows</dc:creator>
  <cp:lastModifiedBy>Usuario de Windows</cp:lastModifiedBy>
  <cp:revision>77</cp:revision>
  <dcterms:created xsi:type="dcterms:W3CDTF">2018-02-26T22:08:09Z</dcterms:created>
  <dcterms:modified xsi:type="dcterms:W3CDTF">2018-03-06T12:50:29Z</dcterms:modified>
</cp:coreProperties>
</file>